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58" r:id="rId5"/>
    <p:sldId id="259" r:id="rId6"/>
    <p:sldId id="260" r:id="rId7"/>
    <p:sldId id="264" r:id="rId8"/>
    <p:sldId id="265" r:id="rId9"/>
    <p:sldId id="266" r:id="rId10"/>
    <p:sldId id="267" r:id="rId11"/>
    <p:sldId id="270" r:id="rId12"/>
    <p:sldId id="273" r:id="rId13"/>
    <p:sldId id="263" r:id="rId14"/>
    <p:sldId id="269" r:id="rId15"/>
    <p:sldId id="275" r:id="rId16"/>
    <p:sldId id="276" r:id="rId17"/>
    <p:sldId id="280" r:id="rId18"/>
    <p:sldId id="281" r:id="rId19"/>
    <p:sldId id="282" r:id="rId20"/>
    <p:sldId id="283" r:id="rId21"/>
    <p:sldId id="284" r:id="rId22"/>
    <p:sldId id="285" r:id="rId23"/>
    <p:sldId id="286" r:id="rId24"/>
    <p:sldId id="287" r:id="rId25"/>
    <p:sldId id="288" r:id="rId26"/>
    <p:sldId id="289" r:id="rId27"/>
    <p:sldId id="290" r:id="rId28"/>
    <p:sldId id="27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 Cooper" initials="PC" lastIdx="0" clrIdx="0">
    <p:extLst>
      <p:ext uri="{19B8F6BF-5375-455C-9EA6-DF929625EA0E}">
        <p15:presenceInfo xmlns:p15="http://schemas.microsoft.com/office/powerpoint/2012/main" userId="Pete Coop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677C67-F84F-493B-B4AE-09CDDAB73FF2}"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164959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677C67-F84F-493B-B4AE-09CDDAB73FF2}"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143985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677C67-F84F-493B-B4AE-09CDDAB73FF2}"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415184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677C67-F84F-493B-B4AE-09CDDAB73FF2}"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200786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677C67-F84F-493B-B4AE-09CDDAB73FF2}"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262277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677C67-F84F-493B-B4AE-09CDDAB73FF2}"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3491708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677C67-F84F-493B-B4AE-09CDDAB73FF2}"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171868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677C67-F84F-493B-B4AE-09CDDAB73FF2}" type="datetimeFigureOut">
              <a:rPr lang="en-US" smtClean="0"/>
              <a:t>10/25/2022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20015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77C67-F84F-493B-B4AE-09CDDAB73FF2}" type="datetimeFigureOut">
              <a:rPr lang="en-US" smtClean="0"/>
              <a:t>10/25/2022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406143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677C67-F84F-493B-B4AE-09CDDAB73FF2}"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106404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677C67-F84F-493B-B4AE-09CDDAB73FF2}"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D9F66-9E1A-4D86-9984-7691C9FA8FE2}" type="slidenum">
              <a:rPr lang="en-US" smtClean="0"/>
              <a:t>‹#›</a:t>
            </a:fld>
            <a:endParaRPr lang="en-US"/>
          </a:p>
        </p:txBody>
      </p:sp>
    </p:spTree>
    <p:extLst>
      <p:ext uri="{BB962C8B-B14F-4D97-AF65-F5344CB8AC3E}">
        <p14:creationId xmlns:p14="http://schemas.microsoft.com/office/powerpoint/2010/main" val="108726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77C67-F84F-493B-B4AE-09CDDAB73FF2}" type="datetimeFigureOut">
              <a:rPr lang="en-US" smtClean="0"/>
              <a:t>10/25/2022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D9F66-9E1A-4D86-9984-7691C9FA8FE2}" type="slidenum">
              <a:rPr lang="en-US" smtClean="0"/>
              <a:t>‹#›</a:t>
            </a:fld>
            <a:endParaRPr lang="en-US"/>
          </a:p>
        </p:txBody>
      </p:sp>
    </p:spTree>
    <p:extLst>
      <p:ext uri="{BB962C8B-B14F-4D97-AF65-F5344CB8AC3E}">
        <p14:creationId xmlns:p14="http://schemas.microsoft.com/office/powerpoint/2010/main" val="5743086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l23iS-TSUS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ideo" Target="https://www.youtube.com/embed/mn26NOoV_lQ"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ideo" Target="https://www.youtube.com/embed/SDe3qE_aw8Q"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G5Sda_eV85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video" Target="https://www.youtube.com/embed/mtHRotLfltQ"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ideo" Target="https://www.youtube.com/embed/eNnr60_UZt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ideo" Target="https://www.youtube.com/embed/7F_bsE9B1L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video" Target="https://www.youtube.com/embed/940_EOYRyqU"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video" Target="https://www.youtube.com/embed/BgBKnRfeKa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ideo" Target="https://www.youtube.com/embed/pJr5l2WLe7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ideo" Target="https://www.youtube.com/embed/C6LHxty2CmU"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VmHdufAQgwU"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mk82j1jQw_8"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3-5hbAQXc1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FC50-A736-44D5-81A3-A1F6BC4318B3}"/>
              </a:ext>
            </a:extLst>
          </p:cNvPr>
          <p:cNvSpPr>
            <a:spLocks noGrp="1"/>
          </p:cNvSpPr>
          <p:nvPr>
            <p:ph type="ctrTitle"/>
          </p:nvPr>
        </p:nvSpPr>
        <p:spPr>
          <a:xfrm>
            <a:off x="1524000" y="371061"/>
            <a:ext cx="9144000" cy="3644348"/>
          </a:xfrm>
        </p:spPr>
        <p:txBody>
          <a:bodyPr>
            <a:normAutofit fontScale="90000"/>
          </a:bodyPr>
          <a:lstStyle/>
          <a:p>
            <a:br>
              <a:rPr lang="en-US" dirty="0"/>
            </a:br>
            <a:br>
              <a:rPr lang="en-US" dirty="0"/>
            </a:br>
            <a:br>
              <a:rPr lang="en-US" dirty="0"/>
            </a:br>
            <a:br>
              <a:rPr lang="en-US" dirty="0"/>
            </a:br>
            <a:r>
              <a:rPr lang="en-US" dirty="0"/>
              <a:t>Rocky Balboa as the Quintessential Humanistic Archetype for Motivation and Overcoming Universal Obstacles </a:t>
            </a:r>
          </a:p>
        </p:txBody>
      </p:sp>
      <p:sp>
        <p:nvSpPr>
          <p:cNvPr id="3" name="Subtitle 2">
            <a:extLst>
              <a:ext uri="{FF2B5EF4-FFF2-40B4-BE49-F238E27FC236}">
                <a16:creationId xmlns:a16="http://schemas.microsoft.com/office/drawing/2014/main" id="{9CE0090E-98A0-44C9-9EFC-0153560D656C}"/>
              </a:ext>
            </a:extLst>
          </p:cNvPr>
          <p:cNvSpPr>
            <a:spLocks noGrp="1"/>
          </p:cNvSpPr>
          <p:nvPr>
            <p:ph type="subTitle" idx="1"/>
          </p:nvPr>
        </p:nvSpPr>
        <p:spPr/>
        <p:txBody>
          <a:bodyPr>
            <a:normAutofit fontScale="92500" lnSpcReduction="20000"/>
          </a:bodyPr>
          <a:lstStyle/>
          <a:p>
            <a:endParaRPr lang="en-US" dirty="0"/>
          </a:p>
          <a:p>
            <a:endParaRPr lang="en-US" dirty="0"/>
          </a:p>
          <a:p>
            <a:r>
              <a:rPr lang="en-US" sz="3500" dirty="0"/>
              <a:t>Presented By:</a:t>
            </a:r>
          </a:p>
          <a:p>
            <a:r>
              <a:rPr lang="en-US" sz="3500" dirty="0"/>
              <a:t>Dr. Pete Cooper Ph.D., LPC-S</a:t>
            </a:r>
          </a:p>
        </p:txBody>
      </p:sp>
    </p:spTree>
    <p:extLst>
      <p:ext uri="{BB962C8B-B14F-4D97-AF65-F5344CB8AC3E}">
        <p14:creationId xmlns:p14="http://schemas.microsoft.com/office/powerpoint/2010/main" val="3036049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Rocky 3 - Mick speech &quot;Demotivational&quot;">
            <a:hlinkClick r:id="" action="ppaction://media"/>
            <a:extLst>
              <a:ext uri="{FF2B5EF4-FFF2-40B4-BE49-F238E27FC236}">
                <a16:creationId xmlns:a16="http://schemas.microsoft.com/office/drawing/2014/main" id="{57E7B708-71CE-4E40-A053-860FCAA2585D}"/>
              </a:ext>
            </a:extLst>
          </p:cNvPr>
          <p:cNvPicPr>
            <a:picLocks noRot="1" noChangeAspect="1"/>
          </p:cNvPicPr>
          <p:nvPr>
            <a:videoFile r:link="rId1"/>
          </p:nvPr>
        </p:nvPicPr>
        <p:blipFill>
          <a:blip r:embed="rId3"/>
          <a:stretch>
            <a:fillRect/>
          </a:stretch>
        </p:blipFill>
        <p:spPr>
          <a:xfrm>
            <a:off x="0" y="569843"/>
            <a:ext cx="12192000" cy="5658679"/>
          </a:xfrm>
          <a:prstGeom prst="rect">
            <a:avLst/>
          </a:prstGeom>
        </p:spPr>
      </p:pic>
    </p:spTree>
    <p:extLst>
      <p:ext uri="{BB962C8B-B14F-4D97-AF65-F5344CB8AC3E}">
        <p14:creationId xmlns:p14="http://schemas.microsoft.com/office/powerpoint/2010/main" val="1853693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F83325-0D41-4423-A36E-25FAF32145FB}"/>
              </a:ext>
            </a:extLst>
          </p:cNvPr>
          <p:cNvSpPr txBox="1"/>
          <p:nvPr/>
        </p:nvSpPr>
        <p:spPr>
          <a:xfrm>
            <a:off x="1961322" y="245166"/>
            <a:ext cx="8507895" cy="166199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Adrian Balboa</a:t>
            </a:r>
          </a:p>
          <a:p>
            <a:endParaRPr lang="en-US" sz="36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pic>
        <p:nvPicPr>
          <p:cNvPr id="4" name="Online Media 3" title="Adrian Confronts Rocky">
            <a:hlinkClick r:id="" action="ppaction://media"/>
            <a:extLst>
              <a:ext uri="{FF2B5EF4-FFF2-40B4-BE49-F238E27FC236}">
                <a16:creationId xmlns:a16="http://schemas.microsoft.com/office/drawing/2014/main" id="{288964D2-0811-4825-A621-5C0C6205BE4F}"/>
              </a:ext>
            </a:extLst>
          </p:cNvPr>
          <p:cNvPicPr>
            <a:picLocks noRot="1" noChangeAspect="1"/>
          </p:cNvPicPr>
          <p:nvPr>
            <a:videoFile r:link="rId1"/>
          </p:nvPr>
        </p:nvPicPr>
        <p:blipFill>
          <a:blip r:embed="rId3"/>
          <a:stretch>
            <a:fillRect/>
          </a:stretch>
        </p:blipFill>
        <p:spPr>
          <a:xfrm>
            <a:off x="887896" y="1020417"/>
            <a:ext cx="10455965" cy="5592417"/>
          </a:xfrm>
          <a:prstGeom prst="rect">
            <a:avLst/>
          </a:prstGeom>
        </p:spPr>
      </p:pic>
    </p:spTree>
    <p:extLst>
      <p:ext uri="{BB962C8B-B14F-4D97-AF65-F5344CB8AC3E}">
        <p14:creationId xmlns:p14="http://schemas.microsoft.com/office/powerpoint/2010/main" val="3696718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Rocky V - Adrian Breaks Down (1990)">
            <a:hlinkClick r:id="" action="ppaction://media"/>
            <a:extLst>
              <a:ext uri="{FF2B5EF4-FFF2-40B4-BE49-F238E27FC236}">
                <a16:creationId xmlns:a16="http://schemas.microsoft.com/office/drawing/2014/main" id="{1E53DD81-03CE-41F2-A6C7-6BE46499E672}"/>
              </a:ext>
            </a:extLst>
          </p:cNvPr>
          <p:cNvPicPr>
            <a:picLocks noRot="1" noChangeAspect="1"/>
          </p:cNvPicPr>
          <p:nvPr>
            <a:videoFile r:link="rId1"/>
          </p:nvPr>
        </p:nvPicPr>
        <p:blipFill>
          <a:blip r:embed="rId3"/>
          <a:stretch>
            <a:fillRect/>
          </a:stretch>
        </p:blipFill>
        <p:spPr>
          <a:xfrm>
            <a:off x="689113" y="410817"/>
            <a:ext cx="10787270" cy="5976731"/>
          </a:xfrm>
          <a:prstGeom prst="rect">
            <a:avLst/>
          </a:prstGeom>
        </p:spPr>
      </p:pic>
    </p:spTree>
    <p:extLst>
      <p:ext uri="{BB962C8B-B14F-4D97-AF65-F5344CB8AC3E}">
        <p14:creationId xmlns:p14="http://schemas.microsoft.com/office/powerpoint/2010/main" val="2950636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B5CBA0-35D6-4436-A5C6-A5A0C823473C}"/>
              </a:ext>
            </a:extLst>
          </p:cNvPr>
          <p:cNvSpPr txBox="1"/>
          <p:nvPr/>
        </p:nvSpPr>
        <p:spPr>
          <a:xfrm>
            <a:off x="993913" y="450575"/>
            <a:ext cx="9978887"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Apollo Creed</a:t>
            </a:r>
          </a:p>
        </p:txBody>
      </p:sp>
      <p:sp>
        <p:nvSpPr>
          <p:cNvPr id="3" name="TextBox 2">
            <a:extLst>
              <a:ext uri="{FF2B5EF4-FFF2-40B4-BE49-F238E27FC236}">
                <a16:creationId xmlns:a16="http://schemas.microsoft.com/office/drawing/2014/main" id="{76259376-7AEF-4615-886F-7A9775D535D8}"/>
              </a:ext>
            </a:extLst>
          </p:cNvPr>
          <p:cNvSpPr txBox="1"/>
          <p:nvPr/>
        </p:nvSpPr>
        <p:spPr>
          <a:xfrm>
            <a:off x="1325217" y="1815548"/>
            <a:ext cx="9859618" cy="369332"/>
          </a:xfrm>
          <a:prstGeom prst="rect">
            <a:avLst/>
          </a:prstGeom>
          <a:noFill/>
        </p:spPr>
        <p:txBody>
          <a:bodyPr wrap="square" rtlCol="0">
            <a:spAutoFit/>
          </a:bodyPr>
          <a:lstStyle/>
          <a:p>
            <a:endParaRPr lang="en-US" dirty="0">
              <a:latin typeface="Times New Roman" panose="02020603050405020304" pitchFamily="18" charset="0"/>
              <a:cs typeface="Times New Roman" panose="02020603050405020304" pitchFamily="18" charset="0"/>
            </a:endParaRPr>
          </a:p>
        </p:txBody>
      </p:sp>
      <p:pic>
        <p:nvPicPr>
          <p:cNvPr id="6" name="Online Media 5" title="Rocky 2 - Apollo Creed Calling Out Rocky (1080p)">
            <a:hlinkClick r:id="" action="ppaction://media"/>
            <a:extLst>
              <a:ext uri="{FF2B5EF4-FFF2-40B4-BE49-F238E27FC236}">
                <a16:creationId xmlns:a16="http://schemas.microsoft.com/office/drawing/2014/main" id="{402E52EF-6A7D-432B-B3B3-6C30B1F327C1}"/>
              </a:ext>
            </a:extLst>
          </p:cNvPr>
          <p:cNvPicPr>
            <a:picLocks noRot="1" noChangeAspect="1"/>
          </p:cNvPicPr>
          <p:nvPr>
            <a:videoFile r:link="rId1"/>
          </p:nvPr>
        </p:nvPicPr>
        <p:blipFill>
          <a:blip r:embed="rId3"/>
          <a:stretch>
            <a:fillRect/>
          </a:stretch>
        </p:blipFill>
        <p:spPr>
          <a:xfrm>
            <a:off x="1152939" y="1258957"/>
            <a:ext cx="9978887" cy="5148468"/>
          </a:xfrm>
          <a:prstGeom prst="rect">
            <a:avLst/>
          </a:prstGeom>
        </p:spPr>
      </p:pic>
    </p:spTree>
    <p:extLst>
      <p:ext uri="{BB962C8B-B14F-4D97-AF65-F5344CB8AC3E}">
        <p14:creationId xmlns:p14="http://schemas.microsoft.com/office/powerpoint/2010/main" val="3540116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Rocky 3 - Apollo's Offer (1080p)">
            <a:hlinkClick r:id="" action="ppaction://media"/>
            <a:extLst>
              <a:ext uri="{FF2B5EF4-FFF2-40B4-BE49-F238E27FC236}">
                <a16:creationId xmlns:a16="http://schemas.microsoft.com/office/drawing/2014/main" id="{4FD9D33A-8342-415C-BE0A-A4DA6D22C3F7}"/>
              </a:ext>
            </a:extLst>
          </p:cNvPr>
          <p:cNvPicPr>
            <a:picLocks noRot="1" noChangeAspect="1"/>
          </p:cNvPicPr>
          <p:nvPr>
            <a:videoFile r:link="rId1"/>
          </p:nvPr>
        </p:nvPicPr>
        <p:blipFill>
          <a:blip r:embed="rId3"/>
          <a:stretch>
            <a:fillRect/>
          </a:stretch>
        </p:blipFill>
        <p:spPr>
          <a:xfrm>
            <a:off x="728870" y="609600"/>
            <a:ext cx="10681252" cy="5261113"/>
          </a:xfrm>
          <a:prstGeom prst="rect">
            <a:avLst/>
          </a:prstGeom>
        </p:spPr>
      </p:pic>
    </p:spTree>
    <p:extLst>
      <p:ext uri="{BB962C8B-B14F-4D97-AF65-F5344CB8AC3E}">
        <p14:creationId xmlns:p14="http://schemas.microsoft.com/office/powerpoint/2010/main" val="3423929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1BE755-C24D-4272-B9AD-CF7C59BFB341}"/>
              </a:ext>
            </a:extLst>
          </p:cNvPr>
          <p:cNvSpPr txBox="1"/>
          <p:nvPr/>
        </p:nvSpPr>
        <p:spPr>
          <a:xfrm>
            <a:off x="3485322" y="410817"/>
            <a:ext cx="5088835" cy="769441"/>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      Clubber Lang</a:t>
            </a:r>
          </a:p>
        </p:txBody>
      </p:sp>
      <p:pic>
        <p:nvPicPr>
          <p:cNvPr id="4" name="Online Media 3">
            <a:hlinkClick r:id="" action="ppaction://media"/>
            <a:extLst>
              <a:ext uri="{FF2B5EF4-FFF2-40B4-BE49-F238E27FC236}">
                <a16:creationId xmlns:a16="http://schemas.microsoft.com/office/drawing/2014/main" id="{2B1FBC11-AA50-4A5F-AD22-A75BA4A11A19}"/>
              </a:ext>
            </a:extLst>
          </p:cNvPr>
          <p:cNvPicPr>
            <a:picLocks noRot="1" noChangeAspect="1"/>
          </p:cNvPicPr>
          <p:nvPr>
            <a:videoFile r:link="rId1"/>
          </p:nvPr>
        </p:nvPicPr>
        <p:blipFill>
          <a:blip r:embed="rId3"/>
          <a:stretch>
            <a:fillRect/>
          </a:stretch>
        </p:blipFill>
        <p:spPr>
          <a:xfrm>
            <a:off x="781878" y="1524000"/>
            <a:ext cx="10508974" cy="4731026"/>
          </a:xfrm>
          <a:prstGeom prst="rect">
            <a:avLst/>
          </a:prstGeom>
        </p:spPr>
      </p:pic>
    </p:spTree>
    <p:extLst>
      <p:ext uri="{BB962C8B-B14F-4D97-AF65-F5344CB8AC3E}">
        <p14:creationId xmlns:p14="http://schemas.microsoft.com/office/powerpoint/2010/main" val="3326437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a:hlinkClick r:id="" action="ppaction://media"/>
            <a:extLst>
              <a:ext uri="{FF2B5EF4-FFF2-40B4-BE49-F238E27FC236}">
                <a16:creationId xmlns:a16="http://schemas.microsoft.com/office/drawing/2014/main" id="{CBBE973A-E3CB-433E-A64A-1CA2A2C7A850}"/>
              </a:ext>
            </a:extLst>
          </p:cNvPr>
          <p:cNvPicPr>
            <a:picLocks noRot="1" noChangeAspect="1"/>
          </p:cNvPicPr>
          <p:nvPr>
            <a:videoFile r:link="rId1"/>
          </p:nvPr>
        </p:nvPicPr>
        <p:blipFill>
          <a:blip r:embed="rId3"/>
          <a:stretch>
            <a:fillRect/>
          </a:stretch>
        </p:blipFill>
        <p:spPr>
          <a:xfrm>
            <a:off x="1046922" y="795130"/>
            <a:ext cx="9912626" cy="5035827"/>
          </a:xfrm>
          <a:prstGeom prst="rect">
            <a:avLst/>
          </a:prstGeom>
        </p:spPr>
      </p:pic>
    </p:spTree>
    <p:extLst>
      <p:ext uri="{BB962C8B-B14F-4D97-AF65-F5344CB8AC3E}">
        <p14:creationId xmlns:p14="http://schemas.microsoft.com/office/powerpoint/2010/main" val="3850626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Ivan Drago demonstrating his punching power">
            <a:hlinkClick r:id="" action="ppaction://media"/>
            <a:extLst>
              <a:ext uri="{FF2B5EF4-FFF2-40B4-BE49-F238E27FC236}">
                <a16:creationId xmlns:a16="http://schemas.microsoft.com/office/drawing/2014/main" id="{717DA773-B69E-471C-85CA-4A5CC8092FA0}"/>
              </a:ext>
            </a:extLst>
          </p:cNvPr>
          <p:cNvPicPr>
            <a:picLocks noRot="1" noChangeAspect="1"/>
          </p:cNvPicPr>
          <p:nvPr>
            <a:videoFile r:link="rId1"/>
          </p:nvPr>
        </p:nvPicPr>
        <p:blipFill>
          <a:blip r:embed="rId3"/>
          <a:stretch>
            <a:fillRect/>
          </a:stretch>
        </p:blipFill>
        <p:spPr>
          <a:xfrm>
            <a:off x="874643" y="1640244"/>
            <a:ext cx="10098157" cy="5078608"/>
          </a:xfrm>
          <a:prstGeom prst="rect">
            <a:avLst/>
          </a:prstGeom>
        </p:spPr>
      </p:pic>
      <p:sp>
        <p:nvSpPr>
          <p:cNvPr id="3" name="TextBox 2">
            <a:extLst>
              <a:ext uri="{FF2B5EF4-FFF2-40B4-BE49-F238E27FC236}">
                <a16:creationId xmlns:a16="http://schemas.microsoft.com/office/drawing/2014/main" id="{4ED8E50C-8BF4-49F5-9FED-642B453554AC}"/>
              </a:ext>
            </a:extLst>
          </p:cNvPr>
          <p:cNvSpPr txBox="1"/>
          <p:nvPr/>
        </p:nvSpPr>
        <p:spPr>
          <a:xfrm>
            <a:off x="3154017" y="645899"/>
            <a:ext cx="5062330"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Ivan Drago</a:t>
            </a:r>
          </a:p>
        </p:txBody>
      </p:sp>
    </p:spTree>
    <p:extLst>
      <p:ext uri="{BB962C8B-B14F-4D97-AF65-F5344CB8AC3E}">
        <p14:creationId xmlns:p14="http://schemas.microsoft.com/office/powerpoint/2010/main" val="2213250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APOLLO CREED SU MUERTE EN ROCKY">
            <a:hlinkClick r:id="" action="ppaction://media"/>
            <a:extLst>
              <a:ext uri="{FF2B5EF4-FFF2-40B4-BE49-F238E27FC236}">
                <a16:creationId xmlns:a16="http://schemas.microsoft.com/office/drawing/2014/main" id="{18B2A089-F528-4954-BEEB-6FC465893C79}"/>
              </a:ext>
            </a:extLst>
          </p:cNvPr>
          <p:cNvPicPr>
            <a:picLocks noRot="1" noChangeAspect="1"/>
          </p:cNvPicPr>
          <p:nvPr>
            <a:videoFile r:link="rId1"/>
          </p:nvPr>
        </p:nvPicPr>
        <p:blipFill>
          <a:blip r:embed="rId3"/>
          <a:stretch>
            <a:fillRect/>
          </a:stretch>
        </p:blipFill>
        <p:spPr>
          <a:xfrm>
            <a:off x="821635" y="901148"/>
            <a:ext cx="10045148" cy="4717773"/>
          </a:xfrm>
          <a:prstGeom prst="rect">
            <a:avLst/>
          </a:prstGeom>
        </p:spPr>
      </p:pic>
    </p:spTree>
    <p:extLst>
      <p:ext uri="{BB962C8B-B14F-4D97-AF65-F5344CB8AC3E}">
        <p14:creationId xmlns:p14="http://schemas.microsoft.com/office/powerpoint/2010/main" val="3815859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a:hlinkClick r:id="" action="ppaction://media"/>
            <a:extLst>
              <a:ext uri="{FF2B5EF4-FFF2-40B4-BE49-F238E27FC236}">
                <a16:creationId xmlns:a16="http://schemas.microsoft.com/office/drawing/2014/main" id="{547A1C85-62F6-4D74-9D84-33140463396B}"/>
              </a:ext>
            </a:extLst>
          </p:cNvPr>
          <p:cNvPicPr>
            <a:picLocks noRot="1" noChangeAspect="1"/>
          </p:cNvPicPr>
          <p:nvPr>
            <a:videoFile r:link="rId1"/>
          </p:nvPr>
        </p:nvPicPr>
        <p:blipFill>
          <a:blip r:embed="rId3"/>
          <a:stretch>
            <a:fillRect/>
          </a:stretch>
        </p:blipFill>
        <p:spPr>
          <a:xfrm>
            <a:off x="1404730" y="1643270"/>
            <a:ext cx="8786192" cy="4572000"/>
          </a:xfrm>
          <a:prstGeom prst="rect">
            <a:avLst/>
          </a:prstGeom>
        </p:spPr>
      </p:pic>
      <p:sp>
        <p:nvSpPr>
          <p:cNvPr id="3" name="TextBox 2">
            <a:extLst>
              <a:ext uri="{FF2B5EF4-FFF2-40B4-BE49-F238E27FC236}">
                <a16:creationId xmlns:a16="http://schemas.microsoft.com/office/drawing/2014/main" id="{81680C8A-5BAF-49E7-8AF1-87644266AB38}"/>
              </a:ext>
            </a:extLst>
          </p:cNvPr>
          <p:cNvSpPr txBox="1"/>
          <p:nvPr/>
        </p:nvSpPr>
        <p:spPr>
          <a:xfrm>
            <a:off x="3313043" y="689113"/>
            <a:ext cx="4240696"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            Tommy Gunn</a:t>
            </a:r>
          </a:p>
        </p:txBody>
      </p:sp>
    </p:spTree>
    <p:extLst>
      <p:ext uri="{BB962C8B-B14F-4D97-AF65-F5344CB8AC3E}">
        <p14:creationId xmlns:p14="http://schemas.microsoft.com/office/powerpoint/2010/main" val="13703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117BFE-B40B-443A-AAB3-7CAB7FC9D7B2}"/>
              </a:ext>
            </a:extLst>
          </p:cNvPr>
          <p:cNvPicPr>
            <a:picLocks noChangeAspect="1"/>
          </p:cNvPicPr>
          <p:nvPr/>
        </p:nvPicPr>
        <p:blipFill>
          <a:blip r:embed="rId2"/>
          <a:stretch>
            <a:fillRect/>
          </a:stretch>
        </p:blipFill>
        <p:spPr>
          <a:xfrm>
            <a:off x="952500" y="478302"/>
            <a:ext cx="10287000" cy="5950633"/>
          </a:xfrm>
          <a:prstGeom prst="rect">
            <a:avLst/>
          </a:prstGeom>
        </p:spPr>
      </p:pic>
    </p:spTree>
    <p:extLst>
      <p:ext uri="{BB962C8B-B14F-4D97-AF65-F5344CB8AC3E}">
        <p14:creationId xmlns:p14="http://schemas.microsoft.com/office/powerpoint/2010/main" val="2903719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a:hlinkClick r:id="" action="ppaction://media"/>
            <a:extLst>
              <a:ext uri="{FF2B5EF4-FFF2-40B4-BE49-F238E27FC236}">
                <a16:creationId xmlns:a16="http://schemas.microsoft.com/office/drawing/2014/main" id="{8AFFEF62-448F-4E37-9287-4C58BE0E534C}"/>
              </a:ext>
            </a:extLst>
          </p:cNvPr>
          <p:cNvPicPr>
            <a:picLocks noRot="1" noChangeAspect="1"/>
          </p:cNvPicPr>
          <p:nvPr>
            <a:videoFile r:link="rId1"/>
          </p:nvPr>
        </p:nvPicPr>
        <p:blipFill>
          <a:blip r:embed="rId3"/>
          <a:stretch>
            <a:fillRect/>
          </a:stretch>
        </p:blipFill>
        <p:spPr>
          <a:xfrm>
            <a:off x="1669773" y="622853"/>
            <a:ext cx="8852453" cy="5340626"/>
          </a:xfrm>
          <a:prstGeom prst="rect">
            <a:avLst/>
          </a:prstGeom>
        </p:spPr>
      </p:pic>
    </p:spTree>
    <p:extLst>
      <p:ext uri="{BB962C8B-B14F-4D97-AF65-F5344CB8AC3E}">
        <p14:creationId xmlns:p14="http://schemas.microsoft.com/office/powerpoint/2010/main" val="2065444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6BEDDF-A017-4FF0-8320-AEAE466B6283}"/>
              </a:ext>
            </a:extLst>
          </p:cNvPr>
          <p:cNvSpPr txBox="1"/>
          <p:nvPr/>
        </p:nvSpPr>
        <p:spPr>
          <a:xfrm>
            <a:off x="1364974" y="795130"/>
            <a:ext cx="9833113" cy="5847755"/>
          </a:xfrm>
          <a:prstGeom prst="rect">
            <a:avLst/>
          </a:prstGeom>
          <a:noFill/>
        </p:spPr>
        <p:txBody>
          <a:bodyPr wrap="square" rtlCol="0">
            <a:spAutoFit/>
          </a:bodyPr>
          <a:lstStyle/>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                                                                    ROCKY</a:t>
            </a:r>
          </a:p>
          <a:p>
            <a:pPr>
              <a:lnSpc>
                <a:spcPct val="107000"/>
              </a:lnSpc>
              <a:spcAft>
                <a:spcPts val="80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Vogler (1998) noted that heroes need qualities that the audience can identify with that are propelled by universal drives, revenge, freedom, to be loved and understood, that can clearly be seen by the audience (p. 36). Although not everyone can relate to being a street brawler who fights in back alley clubs for menial money in the city of Philadelphia, nor relate to working for a loan shark, every human in the world can relate to the deeper underlying realities that Rocky faces. He is marginalized, has family problems, feels “less than” and given the short end of the stick because of what he was born into, taken advantage of, and feels that life has passed him by.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ea typeface="Calibri" panose="020F0502020204030204" pitchFamily="34" charset="0"/>
                <a:cs typeface="Times New Roman" panose="02020603050405020304" pitchFamily="18" charset="0"/>
              </a:rPr>
              <a:t>Conversely, despite these realities in which he finds himself, he is also a cockeyed optimist as he is a fighter (both literally, proverbially and metaphorically), and finds a way to cope and navigate through his situation by being compassionate, good hearted, humble and also serves as a mentor at various times in the film(s) (and is also mentored) to those in need or going down the wrong path. Additionally, as we will see in later aspects in the nemeses he will later face, is able to adapt and change with his surroundings to keep moving forward.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1147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212507-5316-4A2C-926C-17EBD025F119}"/>
              </a:ext>
            </a:extLst>
          </p:cNvPr>
          <p:cNvSpPr txBox="1"/>
          <p:nvPr/>
        </p:nvSpPr>
        <p:spPr>
          <a:xfrm>
            <a:off x="1643269" y="1314094"/>
            <a:ext cx="8905461" cy="4229812"/>
          </a:xfrm>
          <a:prstGeom prst="rect">
            <a:avLst/>
          </a:prstGeom>
          <a:noFill/>
        </p:spPr>
        <p:txBody>
          <a:bodyPr wrap="square" rtlCol="0">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ea typeface="Calibri" panose="020F0502020204030204" pitchFamily="34" charset="0"/>
                <a:cs typeface="Times New Roman" panose="02020603050405020304" pitchFamily="18" charset="0"/>
              </a:rPr>
              <a:t>MICKY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The Micky character is the quintessential mentor in the first three films. He embodies many archetypes in one character such as the anima and animus through his nurturing and compassion as well as his leadership and hard-nosed approach to training. We see an arc in this character in that he eventually comes to not believe in Rocky any longer due to his own limitations and wanting to move on in his own life. He represents the wise old man, father figure, hero and mother archetypes as well.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9352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35941-887F-43C9-8484-3BD9F7C94AA0}"/>
              </a:ext>
            </a:extLst>
          </p:cNvPr>
          <p:cNvSpPr txBox="1"/>
          <p:nvPr/>
        </p:nvSpPr>
        <p:spPr>
          <a:xfrm>
            <a:off x="1789043" y="1245704"/>
            <a:ext cx="8322366" cy="4633576"/>
          </a:xfrm>
          <a:prstGeom prst="rect">
            <a:avLst/>
          </a:prstGeom>
          <a:noFill/>
        </p:spPr>
        <p:txBody>
          <a:bodyPr wrap="square" rtlCol="0">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ea typeface="Calibri" panose="020F0502020204030204" pitchFamily="34" charset="0"/>
                <a:cs typeface="Times New Roman" panose="02020603050405020304" pitchFamily="18" charset="0"/>
              </a:rPr>
              <a:t>ADRIAN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We see the Adrian character embodying the feminine archetype in her vulnerability and strength in terms of being aware of her own fears and overcoming them as well as being a strong nurturing presence in the relationship with Rocky. Without the presence of this strong anima in balance with the hero animus, he would not have the emotional resources or motivation to continue because he feels loved and supported as well as becoming emotionally centered when his loses his way.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1099274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A44105-6B75-498C-BEB3-034CE7C86E49}"/>
              </a:ext>
            </a:extLst>
          </p:cNvPr>
          <p:cNvSpPr txBox="1"/>
          <p:nvPr/>
        </p:nvSpPr>
        <p:spPr>
          <a:xfrm>
            <a:off x="2120348" y="808383"/>
            <a:ext cx="8415130" cy="5012975"/>
          </a:xfrm>
          <a:prstGeom prst="rect">
            <a:avLst/>
          </a:prstGeom>
          <a:noFill/>
        </p:spPr>
        <p:txBody>
          <a:bodyPr wrap="square" rtlCol="0">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ea typeface="Calibri" panose="020F0502020204030204" pitchFamily="34" charset="0"/>
                <a:cs typeface="Times New Roman" panose="02020603050405020304" pitchFamily="18" charset="0"/>
              </a:rPr>
              <a:t>APOLLO</a:t>
            </a:r>
          </a:p>
          <a:p>
            <a:pPr>
              <a:lnSpc>
                <a:spcPct val="107000"/>
              </a:lnSpc>
              <a:spcAft>
                <a:spcPts val="80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We all face literal and proverbial adversaries in our lives in which we must deal with and face and overcome these challenges and obstacles. However, there are times when we either don’t have the belief in ourselves, the physical, psychological or spiritual tools, or the knowledge to be able to face our challenges and obstacles. In Apollo Creed, we see the arc of the character of Apollo Creed go from challenger/nemesis to Rocky (who also serves as hero in giving an unknown a chance for success) and mentor when assisting Rocky in facing Clubber Lang in the third film).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3241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E935A4-94D0-40DA-8D36-DE7C241097B4}"/>
              </a:ext>
            </a:extLst>
          </p:cNvPr>
          <p:cNvSpPr txBox="1"/>
          <p:nvPr/>
        </p:nvSpPr>
        <p:spPr>
          <a:xfrm>
            <a:off x="1789043" y="1192696"/>
            <a:ext cx="8693427" cy="4229812"/>
          </a:xfrm>
          <a:prstGeom prst="rect">
            <a:avLst/>
          </a:prstGeom>
          <a:noFill/>
        </p:spPr>
        <p:txBody>
          <a:bodyPr wrap="square" rtlCol="0">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ea typeface="Calibri" panose="020F0502020204030204" pitchFamily="34" charset="0"/>
                <a:cs typeface="Times New Roman" panose="02020603050405020304" pitchFamily="18" charset="0"/>
              </a:rPr>
              <a:t>CLUBBER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The Clubber Lang character embodies Rocky’s Shadow archetype in the third film in that he represents Rocky’s previous hunger as a young fighter, which Rocky has lost since becoming champion, as well as being a mirror image of Rocky’s brawling fighting style and also being another southpaw. Additionally, we see Clubber as being simply too big and too strong for Rocky to try and outpunch, leading to Rocky’s (with Apollo’s assistance) complete change in style to later defeat Clubber.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4118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ED8F5F-D419-4122-9855-BB4F3DF5FB66}"/>
              </a:ext>
            </a:extLst>
          </p:cNvPr>
          <p:cNvSpPr txBox="1"/>
          <p:nvPr/>
        </p:nvSpPr>
        <p:spPr>
          <a:xfrm>
            <a:off x="2226365" y="918921"/>
            <a:ext cx="8030818" cy="5020157"/>
          </a:xfrm>
          <a:prstGeom prst="rect">
            <a:avLst/>
          </a:prstGeom>
          <a:noFill/>
        </p:spPr>
        <p:txBody>
          <a:bodyPr wrap="square" rtlCol="0">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ea typeface="Calibri" panose="020F0502020204030204" pitchFamily="34" charset="0"/>
                <a:cs typeface="Times New Roman" panose="02020603050405020304" pitchFamily="18" charset="0"/>
              </a:rPr>
              <a:t> DRAGO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In the fourth installment of the Rocky films, the arms race and tensions with the Soviet Union were at a boiling point and this film capitalized on this theme. Resultingly, we see the Ivan Drago character representing governments that are oppressive to its citizens and could be described as patriarchal in the extreme in both communist and fascist regimes. Essentially, Drago embodies death itself in this film as well as the importance of individuals fighting through those seemingly impossible obstacles that sometimes threaten our own individual freedoms.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0290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CF4EAB-39F8-491C-A1E5-03DD5650B98E}"/>
              </a:ext>
            </a:extLst>
          </p:cNvPr>
          <p:cNvSpPr txBox="1"/>
          <p:nvPr/>
        </p:nvSpPr>
        <p:spPr>
          <a:xfrm>
            <a:off x="1908313" y="517562"/>
            <a:ext cx="7858539" cy="5822876"/>
          </a:xfrm>
          <a:prstGeom prst="rect">
            <a:avLst/>
          </a:prstGeom>
          <a:noFill/>
        </p:spPr>
        <p:txBody>
          <a:bodyPr wrap="square" rtlCol="0">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TOMMY GUNN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It is an interesting dynamic where with the Apollo Creed character we saw a nemesis and antagonist turn friend, we see the inverse with the Tommy Gunn character in the fifth film. Tommy initially presents as a student seeking knowledge and advice from a mentor, but unfortunately through some trickster archetypes who pervade Tommy’s naivete, he turns on his mentor and loses his way. This is not uncommon in our everyday lives where we must be true to ourselves and not allow corruption and greed to undermine our better natures.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259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2E98E7-CAF0-4073-94B9-92F78402A132}"/>
              </a:ext>
            </a:extLst>
          </p:cNvPr>
          <p:cNvSpPr txBox="1"/>
          <p:nvPr/>
        </p:nvSpPr>
        <p:spPr>
          <a:xfrm>
            <a:off x="1192695" y="249058"/>
            <a:ext cx="9806609" cy="6359883"/>
          </a:xfrm>
          <a:prstGeom prst="rect">
            <a:avLst/>
          </a:prstGeom>
          <a:noFill/>
        </p:spPr>
        <p:txBody>
          <a:bodyPr wrap="square" rtlCol="0">
            <a:spAutoFit/>
          </a:bodyPr>
          <a:lstStyle/>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REFERENCES</a:t>
            </a:r>
          </a:p>
          <a:p>
            <a:pPr>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Campbell, J., &amp; Moyers, B. D. (1988). </a:t>
            </a:r>
            <a:r>
              <a:rPr lang="en-US" i="1" dirty="0">
                <a:latin typeface="Times New Roman" panose="02020603050405020304" pitchFamily="18" charset="0"/>
                <a:ea typeface="Calibri" panose="020F0502020204030204" pitchFamily="34" charset="0"/>
                <a:cs typeface="Times New Roman" panose="02020603050405020304" pitchFamily="18" charset="0"/>
              </a:rPr>
              <a:t>The power of myth</a:t>
            </a:r>
            <a:r>
              <a:rPr lang="en-US" dirty="0">
                <a:latin typeface="Times New Roman" panose="02020603050405020304" pitchFamily="18" charset="0"/>
                <a:ea typeface="Calibri" panose="020F0502020204030204" pitchFamily="34" charset="0"/>
                <a:cs typeface="Times New Roman" panose="02020603050405020304" pitchFamily="18" charset="0"/>
              </a:rPr>
              <a:t>. New York: Doubleday</a:t>
            </a:r>
          </a:p>
          <a:p>
            <a:pPr>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Joseph Campbell Foundation. (2005). </a:t>
            </a:r>
            <a:r>
              <a:rPr lang="en-US" i="1" dirty="0">
                <a:latin typeface="Times New Roman" panose="02020603050405020304" pitchFamily="18" charset="0"/>
                <a:ea typeface="Calibri" panose="020F0502020204030204" pitchFamily="34" charset="0"/>
                <a:cs typeface="Times New Roman" panose="02020603050405020304" pitchFamily="18" charset="0"/>
              </a:rPr>
              <a:t>About Joseph Campbell</a:t>
            </a:r>
            <a:r>
              <a:rPr lang="en-US" dirty="0">
                <a:latin typeface="Times New Roman" panose="02020603050405020304" pitchFamily="18" charset="0"/>
                <a:ea typeface="Calibri" panose="020F0502020204030204" pitchFamily="34" charset="0"/>
                <a:cs typeface="Times New Roman" panose="02020603050405020304" pitchFamily="18" charset="0"/>
              </a:rPr>
              <a:t>. Retrieved November 29, 2018, from </a:t>
            </a: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http://www.jcf.org/about_ic.php. </a:t>
            </a:r>
          </a:p>
          <a:p>
            <a:pPr>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Salyer, J. L., Jr. (2009). </a:t>
            </a:r>
            <a:r>
              <a:rPr lang="en-US" i="1" dirty="0">
                <a:latin typeface="Times New Roman" panose="02020603050405020304" pitchFamily="18" charset="0"/>
                <a:ea typeface="Calibri" panose="020F0502020204030204" pitchFamily="34" charset="0"/>
                <a:cs typeface="Times New Roman" panose="02020603050405020304" pitchFamily="18" charset="0"/>
              </a:rPr>
              <a:t>Rocky road: The hero's journey of rocky balboa through the “Rocky” </a:t>
            </a:r>
          </a:p>
          <a:p>
            <a:pPr>
              <a:lnSpc>
                <a:spcPct val="107000"/>
              </a:lnSpc>
              <a:spcAft>
                <a:spcPts val="800"/>
              </a:spcAft>
            </a:pPr>
            <a:r>
              <a:rPr lang="en-US" i="1" dirty="0">
                <a:latin typeface="Times New Roman" panose="02020603050405020304" pitchFamily="18" charset="0"/>
                <a:ea typeface="Calibri" panose="020F0502020204030204" pitchFamily="34" charset="0"/>
                <a:cs typeface="Times New Roman" panose="02020603050405020304" pitchFamily="18" charset="0"/>
              </a:rPr>
              <a:t>     anthology </a:t>
            </a:r>
            <a:r>
              <a:rPr lang="en-US" dirty="0">
                <a:latin typeface="Times New Roman" panose="02020603050405020304" pitchFamily="18" charset="0"/>
                <a:ea typeface="Calibri" panose="020F0502020204030204" pitchFamily="34" charset="0"/>
                <a:cs typeface="Times New Roman" panose="02020603050405020304" pitchFamily="18" charset="0"/>
              </a:rPr>
              <a:t>(Order No. 1465991). Available from ProQuest Dissertations &amp; Theses Global. </a:t>
            </a: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(305136146). Retrieved from https://search.proquest.com/docview/305136146?accountid=36783</a:t>
            </a:r>
          </a:p>
          <a:p>
            <a:pPr>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Vogler, C. (1998) </a:t>
            </a:r>
            <a:r>
              <a:rPr lang="en-US" i="1" dirty="0">
                <a:latin typeface="Times New Roman" panose="02020603050405020304" pitchFamily="18" charset="0"/>
                <a:ea typeface="Calibri" panose="020F0502020204030204" pitchFamily="34" charset="0"/>
                <a:cs typeface="Times New Roman" panose="02020603050405020304" pitchFamily="18" charset="0"/>
              </a:rPr>
              <a:t>The writer's journey: Mythic structure for writers. </a:t>
            </a:r>
            <a:r>
              <a:rPr lang="en-US" dirty="0">
                <a:latin typeface="Times New Roman" panose="02020603050405020304" pitchFamily="18" charset="0"/>
                <a:ea typeface="Calibri" panose="020F0502020204030204" pitchFamily="34" charset="0"/>
                <a:cs typeface="Times New Roman" panose="02020603050405020304" pitchFamily="18" charset="0"/>
              </a:rPr>
              <a:t>(2n ed.). Studio City, CA: Michael </a:t>
            </a: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Wiese Productions. </a:t>
            </a:r>
          </a:p>
          <a:p>
            <a:pPr>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dirty="0" err="1">
                <a:latin typeface="Times New Roman" panose="02020603050405020304" pitchFamily="18" charset="0"/>
                <a:ea typeface="Calibri" panose="020F0502020204030204" pitchFamily="34" charset="0"/>
                <a:cs typeface="Times New Roman" panose="02020603050405020304" pitchFamily="18" charset="0"/>
              </a:rPr>
              <a:t>Wehr</a:t>
            </a:r>
            <a:r>
              <a:rPr lang="en-US" dirty="0">
                <a:latin typeface="Times New Roman" panose="02020603050405020304" pitchFamily="18" charset="0"/>
                <a:ea typeface="Calibri" panose="020F0502020204030204" pitchFamily="34" charset="0"/>
                <a:cs typeface="Times New Roman" panose="02020603050405020304" pitchFamily="18" charset="0"/>
              </a:rPr>
              <a:t>, G. (1971</a:t>
            </a:r>
            <a:r>
              <a:rPr lang="en-US" i="1" dirty="0">
                <a:latin typeface="Times New Roman" panose="02020603050405020304" pitchFamily="18" charset="0"/>
                <a:ea typeface="Calibri" panose="020F0502020204030204" pitchFamily="34" charset="0"/>
                <a:cs typeface="Times New Roman" panose="02020603050405020304" pitchFamily="18" charset="0"/>
              </a:rPr>
              <a:t>). A portrait of Jung: An illustrated biography. </a:t>
            </a:r>
            <a:r>
              <a:rPr lang="en-US" dirty="0">
                <a:latin typeface="Times New Roman" panose="02020603050405020304" pitchFamily="18" charset="0"/>
                <a:ea typeface="Calibri" panose="020F0502020204030204" pitchFamily="34" charset="0"/>
                <a:cs typeface="Times New Roman" panose="02020603050405020304" pitchFamily="18" charset="0"/>
              </a:rPr>
              <a:t>New York: Herder and Herder.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75746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4A6042-50F7-4117-9EB1-D312D2B30511}"/>
              </a:ext>
            </a:extLst>
          </p:cNvPr>
          <p:cNvSpPr txBox="1"/>
          <p:nvPr/>
        </p:nvSpPr>
        <p:spPr>
          <a:xfrm>
            <a:off x="1744394" y="745588"/>
            <a:ext cx="8567224" cy="5755422"/>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Other Archetypes</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The father:</a:t>
            </a:r>
            <a:r>
              <a:rPr lang="en-US" sz="2400" dirty="0">
                <a:latin typeface="Times New Roman" panose="02020603050405020304" pitchFamily="18" charset="0"/>
                <a:cs typeface="Times New Roman" panose="02020603050405020304" pitchFamily="18" charset="0"/>
              </a:rPr>
              <a:t> Authority figure; stern; powerful.</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The mother:</a:t>
            </a:r>
            <a:r>
              <a:rPr lang="en-US" sz="2400" dirty="0">
                <a:latin typeface="Times New Roman" panose="02020603050405020304" pitchFamily="18" charset="0"/>
                <a:cs typeface="Times New Roman" panose="02020603050405020304" pitchFamily="18" charset="0"/>
              </a:rPr>
              <a:t> Nurturing; comforting.</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The child:</a:t>
            </a:r>
            <a:r>
              <a:rPr lang="en-US" sz="2400" dirty="0">
                <a:latin typeface="Times New Roman" panose="02020603050405020304" pitchFamily="18" charset="0"/>
                <a:cs typeface="Times New Roman" panose="02020603050405020304" pitchFamily="18" charset="0"/>
              </a:rPr>
              <a:t> Longing for innocence; rebirth; salvation.</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The wise old man:</a:t>
            </a:r>
            <a:r>
              <a:rPr lang="en-US" sz="2400" dirty="0">
                <a:latin typeface="Times New Roman" panose="02020603050405020304" pitchFamily="18" charset="0"/>
                <a:cs typeface="Times New Roman" panose="02020603050405020304" pitchFamily="18" charset="0"/>
              </a:rPr>
              <a:t> Guidance; knowledge; wisdom.</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The hero:</a:t>
            </a:r>
            <a:r>
              <a:rPr lang="en-US" sz="2400" dirty="0">
                <a:latin typeface="Times New Roman" panose="02020603050405020304" pitchFamily="18" charset="0"/>
                <a:cs typeface="Times New Roman" panose="02020603050405020304" pitchFamily="18" charset="0"/>
              </a:rPr>
              <a:t> Champion; defender; rescuer.</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The maiden:</a:t>
            </a:r>
            <a:r>
              <a:rPr lang="en-US" sz="2400" dirty="0">
                <a:latin typeface="Times New Roman" panose="02020603050405020304" pitchFamily="18" charset="0"/>
                <a:cs typeface="Times New Roman" panose="02020603050405020304" pitchFamily="18" charset="0"/>
              </a:rPr>
              <a:t> Innocence; desire; purity.</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The trickster:</a:t>
            </a:r>
            <a:r>
              <a:rPr lang="en-US" sz="2400" dirty="0">
                <a:latin typeface="Times New Roman" panose="02020603050405020304" pitchFamily="18" charset="0"/>
                <a:cs typeface="Times New Roman" panose="02020603050405020304" pitchFamily="18" charset="0"/>
              </a:rPr>
              <a:t> Deceiver; liar; trouble-maker.</a:t>
            </a:r>
          </a:p>
        </p:txBody>
      </p:sp>
    </p:spTree>
    <p:extLst>
      <p:ext uri="{BB962C8B-B14F-4D97-AF65-F5344CB8AC3E}">
        <p14:creationId xmlns:p14="http://schemas.microsoft.com/office/powerpoint/2010/main" val="68977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7703FF-A6E6-4767-8BBF-33685D68C044}"/>
              </a:ext>
            </a:extLst>
          </p:cNvPr>
          <p:cNvSpPr txBox="1"/>
          <p:nvPr/>
        </p:nvSpPr>
        <p:spPr>
          <a:xfrm>
            <a:off x="1775791" y="1020417"/>
            <a:ext cx="8481392" cy="101566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The collective unconscious as described by Jung delves into symbols and images in which humanity is joined together (</a:t>
            </a:r>
            <a:r>
              <a:rPr lang="en-US" sz="2000" dirty="0" err="1">
                <a:latin typeface="Times New Roman" panose="02020603050405020304" pitchFamily="18" charset="0"/>
                <a:cs typeface="Times New Roman" panose="02020603050405020304" pitchFamily="18" charset="0"/>
              </a:rPr>
              <a:t>Wehr</a:t>
            </a:r>
            <a:r>
              <a:rPr lang="en-US" sz="2000" dirty="0">
                <a:latin typeface="Times New Roman" panose="02020603050405020304" pitchFamily="18" charset="0"/>
                <a:cs typeface="Times New Roman" panose="02020603050405020304" pitchFamily="18" charset="0"/>
              </a:rPr>
              <a:t>, 1971). Emotions are some of the most practical and realistic examples of the collective unconscious. </a:t>
            </a:r>
          </a:p>
        </p:txBody>
      </p:sp>
      <p:sp>
        <p:nvSpPr>
          <p:cNvPr id="3" name="TextBox 2">
            <a:extLst>
              <a:ext uri="{FF2B5EF4-FFF2-40B4-BE49-F238E27FC236}">
                <a16:creationId xmlns:a16="http://schemas.microsoft.com/office/drawing/2014/main" id="{75FEFA6D-C107-4EF2-ACAF-D76D48AFBE69}"/>
              </a:ext>
            </a:extLst>
          </p:cNvPr>
          <p:cNvSpPr txBox="1"/>
          <p:nvPr/>
        </p:nvSpPr>
        <p:spPr>
          <a:xfrm>
            <a:off x="1775791" y="2093843"/>
            <a:ext cx="8110331" cy="132343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According to Jung, myth linked humanity to each other; for myth is what is believed by everyone, everywhere, for all time (Campbell &amp; Moyers, 1988). Modern day myth/archetypes, in particular 20</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century myth/archetypes were particularly evident in film. </a:t>
            </a:r>
          </a:p>
        </p:txBody>
      </p:sp>
      <p:sp>
        <p:nvSpPr>
          <p:cNvPr id="4" name="TextBox 3">
            <a:extLst>
              <a:ext uri="{FF2B5EF4-FFF2-40B4-BE49-F238E27FC236}">
                <a16:creationId xmlns:a16="http://schemas.microsoft.com/office/drawing/2014/main" id="{9B6DD4DC-6642-47CC-BF00-9BBE64544A05}"/>
              </a:ext>
            </a:extLst>
          </p:cNvPr>
          <p:cNvSpPr txBox="1"/>
          <p:nvPr/>
        </p:nvSpPr>
        <p:spPr>
          <a:xfrm>
            <a:off x="1775791" y="3644348"/>
            <a:ext cx="7805531" cy="2308324"/>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The Joseph Campbell Foundation said of his encounters and time in Europe: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These encounters would eventually lead him to theorize that all myths are the  </a:t>
            </a:r>
          </a:p>
          <a:p>
            <a:r>
              <a:rPr lang="en-US" dirty="0">
                <a:latin typeface="Times New Roman" panose="02020603050405020304" pitchFamily="18" charset="0"/>
                <a:cs typeface="Times New Roman" panose="02020603050405020304" pitchFamily="18" charset="0"/>
              </a:rPr>
              <a:t>     creative products of the human psyche, that artists are a culture's mythmakers, </a:t>
            </a:r>
          </a:p>
          <a:p>
            <a:r>
              <a:rPr lang="en-US" dirty="0">
                <a:latin typeface="Times New Roman" panose="02020603050405020304" pitchFamily="18" charset="0"/>
                <a:cs typeface="Times New Roman" panose="02020603050405020304" pitchFamily="18" charset="0"/>
              </a:rPr>
              <a:t>     and that mythologies are creative manifestations of humankind's universal need </a:t>
            </a:r>
          </a:p>
          <a:p>
            <a:r>
              <a:rPr lang="en-US" dirty="0">
                <a:latin typeface="Times New Roman" panose="02020603050405020304" pitchFamily="18" charset="0"/>
                <a:cs typeface="Times New Roman" panose="02020603050405020304" pitchFamily="18" charset="0"/>
              </a:rPr>
              <a:t>     to explain psychological, social, cosmological, and spiritual realities. ("About </a:t>
            </a:r>
          </a:p>
          <a:p>
            <a:r>
              <a:rPr lang="en-US" dirty="0">
                <a:latin typeface="Times New Roman" panose="02020603050405020304" pitchFamily="18" charset="0"/>
                <a:cs typeface="Times New Roman" panose="02020603050405020304" pitchFamily="18" charset="0"/>
              </a:rPr>
              <a:t>     Joseph Campbell," 2005)</a:t>
            </a:r>
          </a:p>
        </p:txBody>
      </p:sp>
    </p:spTree>
    <p:extLst>
      <p:ext uri="{BB962C8B-B14F-4D97-AF65-F5344CB8AC3E}">
        <p14:creationId xmlns:p14="http://schemas.microsoft.com/office/powerpoint/2010/main" val="303557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D7B2D6-0275-4012-AFAA-4AA84FE62A45}"/>
              </a:ext>
            </a:extLst>
          </p:cNvPr>
          <p:cNvSpPr txBox="1"/>
          <p:nvPr/>
        </p:nvSpPr>
        <p:spPr>
          <a:xfrm>
            <a:off x="1338470" y="1073426"/>
            <a:ext cx="8428382" cy="4401205"/>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One of the most important elements to recognize in the great characters/archetypes  throughout history is that there is truth in fiction and that the creators of the characters pour elements of their own heart and soul into them, thereby bringing those characters to life. Additionally, the actors who portray these characters do the same with what they bring to the role.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Sylvester Stallone</a:t>
            </a:r>
          </a:p>
          <a:p>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Sylvester Stallone was born as a post WWII baby in the (appropriately named) Hell’s Kitchen section of Manhattan, NY. Some of his facial nerves were severed from misuse of forceps during his birth resulting in his droopy face and slurred speech. His family had moved around a great deal while he was a child and had behavioral problems in most of the schools he attended. Stallone attended over a dozen schools after being expelled for disciplinary problems in his childhood. He moved to Philadelphia, PA (hometown of Rocky) after his parents divorced and attended high school there.  </a:t>
            </a:r>
          </a:p>
        </p:txBody>
      </p:sp>
    </p:spTree>
    <p:extLst>
      <p:ext uri="{BB962C8B-B14F-4D97-AF65-F5344CB8AC3E}">
        <p14:creationId xmlns:p14="http://schemas.microsoft.com/office/powerpoint/2010/main" val="1307346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7E8ABD-D25E-4041-8D02-462939F2AD06}"/>
              </a:ext>
            </a:extLst>
          </p:cNvPr>
          <p:cNvSpPr txBox="1"/>
          <p:nvPr/>
        </p:nvSpPr>
        <p:spPr>
          <a:xfrm>
            <a:off x="1179443" y="834887"/>
            <a:ext cx="9435548" cy="369331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     After moving around a great deal yet again after attending college in Switzerland and Miami he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returned to his birthplace to pursue acting full-time. He was broke, barely getting by for years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sleeping in hostels, bus stations and selling his dog to keep from going hungry when he saw the 1975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fight between Chuck Wepner (a journeyman) and Muhammed Ali (the champion); the essence of life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imitating art. In the fight, Wepner withstood Ali’s barrage for 15 full rounds after losing the decision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to Ali. Nobody expected Wepner to be able to go the distance with Ali.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86861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Rocky (1976): &quot;I just wanna go the distance&quot;">
            <a:hlinkClick r:id="" action="ppaction://media"/>
            <a:extLst>
              <a:ext uri="{FF2B5EF4-FFF2-40B4-BE49-F238E27FC236}">
                <a16:creationId xmlns:a16="http://schemas.microsoft.com/office/drawing/2014/main" id="{F16AE5C8-7039-4201-A678-300023F66159}"/>
              </a:ext>
            </a:extLst>
          </p:cNvPr>
          <p:cNvPicPr>
            <a:picLocks noRot="1" noChangeAspect="1"/>
          </p:cNvPicPr>
          <p:nvPr>
            <a:videoFile r:link="rId1"/>
          </p:nvPr>
        </p:nvPicPr>
        <p:blipFill>
          <a:blip r:embed="rId3"/>
          <a:stretch>
            <a:fillRect/>
          </a:stretch>
        </p:blipFill>
        <p:spPr>
          <a:xfrm>
            <a:off x="808383" y="2027583"/>
            <a:ext cx="10482469" cy="4545495"/>
          </a:xfrm>
          <a:prstGeom prst="rect">
            <a:avLst/>
          </a:prstGeom>
        </p:spPr>
      </p:pic>
      <p:sp>
        <p:nvSpPr>
          <p:cNvPr id="2" name="TextBox 1">
            <a:extLst>
              <a:ext uri="{FF2B5EF4-FFF2-40B4-BE49-F238E27FC236}">
                <a16:creationId xmlns:a16="http://schemas.microsoft.com/office/drawing/2014/main" id="{C2ECA56F-E423-44F2-9A69-94ECAC464D1C}"/>
              </a:ext>
            </a:extLst>
          </p:cNvPr>
          <p:cNvSpPr txBox="1"/>
          <p:nvPr/>
        </p:nvSpPr>
        <p:spPr>
          <a:xfrm>
            <a:off x="1152939" y="284922"/>
            <a:ext cx="10270435" cy="1477328"/>
          </a:xfrm>
          <a:prstGeom prst="rect">
            <a:avLst/>
          </a:prstGeom>
          <a:noFill/>
        </p:spPr>
        <p:txBody>
          <a:bodyPr wrap="square" rtlCol="0">
            <a:spAutoFit/>
          </a:bodyPr>
          <a:lstStyle/>
          <a:p>
            <a:r>
              <a:rPr lang="en-US" dirty="0">
                <a:solidFill>
                  <a:prstClr val="white"/>
                </a:solidFill>
              </a:rPr>
              <a:t>                                                                      </a:t>
            </a:r>
            <a:r>
              <a:rPr lang="en-US" sz="3600" dirty="0">
                <a:solidFill>
                  <a:prstClr val="white"/>
                </a:solidFill>
                <a:latin typeface="Times New Roman" panose="02020603050405020304" pitchFamily="18" charset="0"/>
                <a:cs typeface="Times New Roman" panose="02020603050405020304" pitchFamily="18" charset="0"/>
              </a:rPr>
              <a:t>Rocky Balboa </a:t>
            </a:r>
          </a:p>
          <a:p>
            <a:r>
              <a:rPr lang="en-US" dirty="0">
                <a:solidFill>
                  <a:prstClr val="white"/>
                </a:solidFill>
                <a:latin typeface="Times New Roman" panose="02020603050405020304" pitchFamily="18" charset="0"/>
                <a:cs typeface="Times New Roman" panose="02020603050405020304" pitchFamily="18" charset="0"/>
              </a:rPr>
              <a:t>Vogler (1998) noted that heroes need qualities that the audience can identify with that are propelled by universal drives, revenge, freedom, to be loved and understood, that can clearly be seen by the audience (p. 36). </a:t>
            </a:r>
            <a:endParaRPr lang="en-US" dirty="0"/>
          </a:p>
        </p:txBody>
      </p:sp>
    </p:spTree>
    <p:extLst>
      <p:ext uri="{BB962C8B-B14F-4D97-AF65-F5344CB8AC3E}">
        <p14:creationId xmlns:p14="http://schemas.microsoft.com/office/powerpoint/2010/main" val="1624709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Rocky Balboa - Motivational/Inspirational Speech To Son (1080p)">
            <a:hlinkClick r:id="" action="ppaction://media"/>
            <a:extLst>
              <a:ext uri="{FF2B5EF4-FFF2-40B4-BE49-F238E27FC236}">
                <a16:creationId xmlns:a16="http://schemas.microsoft.com/office/drawing/2014/main" id="{5616920A-D841-4B22-B520-821431330015}"/>
              </a:ext>
            </a:extLst>
          </p:cNvPr>
          <p:cNvPicPr>
            <a:picLocks noRot="1" noChangeAspect="1"/>
          </p:cNvPicPr>
          <p:nvPr>
            <a:videoFile r:link="rId1"/>
          </p:nvPr>
        </p:nvPicPr>
        <p:blipFill>
          <a:blip r:embed="rId3"/>
          <a:stretch>
            <a:fillRect/>
          </a:stretch>
        </p:blipFill>
        <p:spPr>
          <a:xfrm>
            <a:off x="649357" y="609600"/>
            <a:ext cx="10827026" cy="5579165"/>
          </a:xfrm>
          <a:prstGeom prst="rect">
            <a:avLst/>
          </a:prstGeom>
        </p:spPr>
      </p:pic>
    </p:spTree>
    <p:extLst>
      <p:ext uri="{BB962C8B-B14F-4D97-AF65-F5344CB8AC3E}">
        <p14:creationId xmlns:p14="http://schemas.microsoft.com/office/powerpoint/2010/main" val="3951309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Rocky 2 - Mickey Church Scene (1080p)">
            <a:hlinkClick r:id="" action="ppaction://media"/>
            <a:extLst>
              <a:ext uri="{FF2B5EF4-FFF2-40B4-BE49-F238E27FC236}">
                <a16:creationId xmlns:a16="http://schemas.microsoft.com/office/drawing/2014/main" id="{36BFFEB3-9E4E-4D68-88F3-0DD2BD99DEB7}"/>
              </a:ext>
            </a:extLst>
          </p:cNvPr>
          <p:cNvPicPr>
            <a:picLocks noRot="1" noChangeAspect="1"/>
          </p:cNvPicPr>
          <p:nvPr>
            <a:videoFile r:link="rId1"/>
          </p:nvPr>
        </p:nvPicPr>
        <p:blipFill>
          <a:blip r:embed="rId3"/>
          <a:stretch>
            <a:fillRect/>
          </a:stretch>
        </p:blipFill>
        <p:spPr>
          <a:xfrm>
            <a:off x="748748" y="1285461"/>
            <a:ext cx="10694504" cy="5327374"/>
          </a:xfrm>
          <a:prstGeom prst="rect">
            <a:avLst/>
          </a:prstGeom>
        </p:spPr>
      </p:pic>
      <p:sp>
        <p:nvSpPr>
          <p:cNvPr id="3" name="TextBox 2">
            <a:extLst>
              <a:ext uri="{FF2B5EF4-FFF2-40B4-BE49-F238E27FC236}">
                <a16:creationId xmlns:a16="http://schemas.microsoft.com/office/drawing/2014/main" id="{8C21CA54-0115-443D-B016-4513287AE93D}"/>
              </a:ext>
            </a:extLst>
          </p:cNvPr>
          <p:cNvSpPr txBox="1"/>
          <p:nvPr/>
        </p:nvSpPr>
        <p:spPr>
          <a:xfrm>
            <a:off x="2796209" y="384313"/>
            <a:ext cx="5645426" cy="646331"/>
          </a:xfrm>
          <a:prstGeom prst="rect">
            <a:avLst/>
          </a:prstGeom>
          <a:noFill/>
        </p:spPr>
        <p:txBody>
          <a:bodyPr wrap="square" rtlCol="0">
            <a:spAutoFit/>
          </a:bodyPr>
          <a:lstStyle/>
          <a:p>
            <a:r>
              <a:rPr lang="en-US" dirty="0"/>
              <a:t>                         </a:t>
            </a:r>
            <a:r>
              <a:rPr lang="en-US" sz="3600" dirty="0">
                <a:latin typeface="Times New Roman" panose="02020603050405020304" pitchFamily="18" charset="0"/>
                <a:cs typeface="Times New Roman" panose="02020603050405020304" pitchFamily="18" charset="0"/>
              </a:rPr>
              <a:t>Mickey </a:t>
            </a:r>
            <a:r>
              <a:rPr lang="en-US" sz="3600" dirty="0" err="1">
                <a:latin typeface="Times New Roman" panose="02020603050405020304" pitchFamily="18" charset="0"/>
                <a:cs typeface="Times New Roman" panose="02020603050405020304" pitchFamily="18" charset="0"/>
              </a:rPr>
              <a:t>Goldmill</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3827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
  <TotalTime>36714</TotalTime>
  <Words>1637</Words>
  <Application>Microsoft Office PowerPoint</Application>
  <PresentationFormat>Widescreen</PresentationFormat>
  <Paragraphs>97</Paragraphs>
  <Slides>28</Slides>
  <Notes>0</Notes>
  <HiddenSlides>0</HiddenSlides>
  <MMClips>14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    Rocky Balboa as the Quintessential Humanistic Archetype for Motivation and Overcoming Universal Obstacles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Rocky Balboa as the Quintessential Humanistic Archetype for Motivation and Overcoming Obstacles Across Cultures</dc:title>
  <dc:creator>Pete Cooper</dc:creator>
  <cp:lastModifiedBy>Purdy, Robin</cp:lastModifiedBy>
  <cp:revision>87</cp:revision>
  <dcterms:created xsi:type="dcterms:W3CDTF">2018-11-26T19:02:45Z</dcterms:created>
  <dcterms:modified xsi:type="dcterms:W3CDTF">2022-10-25T15:31:13Z</dcterms:modified>
</cp:coreProperties>
</file>