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2"/>
  </p:notesMasterIdLst>
  <p:sldIdLst>
    <p:sldId id="277" r:id="rId2"/>
    <p:sldId id="257" r:id="rId3"/>
    <p:sldId id="272" r:id="rId4"/>
    <p:sldId id="269" r:id="rId5"/>
    <p:sldId id="259" r:id="rId6"/>
    <p:sldId id="276" r:id="rId7"/>
    <p:sldId id="258" r:id="rId8"/>
    <p:sldId id="273" r:id="rId9"/>
    <p:sldId id="274" r:id="rId10"/>
    <p:sldId id="27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400"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BCB0AC-DB0D-456F-99CA-9A1344818894}" type="datetimeFigureOut">
              <a:rPr lang="en-US" smtClean="0"/>
              <a:t>1/26/2022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CB4082-A503-403E-947B-01FF022E296A}" type="slidenum">
              <a:rPr lang="en-US" smtClean="0"/>
              <a:t>‹#›</a:t>
            </a:fld>
            <a:endParaRPr lang="en-US"/>
          </a:p>
        </p:txBody>
      </p:sp>
    </p:spTree>
    <p:extLst>
      <p:ext uri="{BB962C8B-B14F-4D97-AF65-F5344CB8AC3E}">
        <p14:creationId xmlns:p14="http://schemas.microsoft.com/office/powerpoint/2010/main" val="476789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a:t>
            </a:r>
            <a:r>
              <a:rPr lang="en-US" baseline="0" dirty="0"/>
              <a:t> be modified for special needs students</a:t>
            </a:r>
            <a:endParaRPr lang="en-US" dirty="0"/>
          </a:p>
        </p:txBody>
      </p:sp>
      <p:sp>
        <p:nvSpPr>
          <p:cNvPr id="4" name="Slide Number Placeholder 3"/>
          <p:cNvSpPr>
            <a:spLocks noGrp="1"/>
          </p:cNvSpPr>
          <p:nvPr>
            <p:ph type="sldNum" sz="quarter" idx="10"/>
          </p:nvPr>
        </p:nvSpPr>
        <p:spPr/>
        <p:txBody>
          <a:bodyPr/>
          <a:lstStyle/>
          <a:p>
            <a:fld id="{FBCB4082-A503-403E-947B-01FF022E296A}" type="slidenum">
              <a:rPr lang="en-US" smtClean="0"/>
              <a:t>7</a:t>
            </a:fld>
            <a:endParaRPr lang="en-US"/>
          </a:p>
        </p:txBody>
      </p:sp>
    </p:spTree>
    <p:extLst>
      <p:ext uri="{BB962C8B-B14F-4D97-AF65-F5344CB8AC3E}">
        <p14:creationId xmlns:p14="http://schemas.microsoft.com/office/powerpoint/2010/main" val="3005700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B5F85A47-C74C-4576-B013-64602A9DACF3}" type="datetimeFigureOut">
              <a:rPr lang="en-US" smtClean="0"/>
              <a:t>1/26/2022</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1438347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5F85A47-C74C-4576-B013-64602A9DACF3}"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178784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5F85A47-C74C-4576-B013-64602A9DACF3}"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75754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5F85A47-C74C-4576-B013-64602A9DACF3}"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2418427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F85A47-C74C-4576-B013-64602A9DACF3}"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2087322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5F85A47-C74C-4576-B013-64602A9DACF3}" type="datetimeFigureOut">
              <a:rPr lang="en-US" smtClean="0"/>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1424144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5F85A47-C74C-4576-B013-64602A9DACF3}" type="datetimeFigureOut">
              <a:rPr lang="en-US" smtClean="0"/>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1794801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B5F85A47-C74C-4576-B013-64602A9DACF3}" type="datetimeFigureOut">
              <a:rPr lang="en-US" smtClean="0"/>
              <a:t>1/26/2022</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2910378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85A47-C74C-4576-B013-64602A9DACF3}" type="datetimeFigureOut">
              <a:rPr lang="en-US" smtClean="0"/>
              <a:t>1/26/2022</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388312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85A47-C74C-4576-B013-64602A9DACF3}"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121121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F85A47-C74C-4576-B013-64602A9DACF3}"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3918270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F85A47-C74C-4576-B013-64602A9DACF3}"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4087173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F85A47-C74C-4576-B013-64602A9DACF3}" type="datetimeFigureOut">
              <a:rPr lang="en-US" smtClean="0"/>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306903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F85A47-C74C-4576-B013-64602A9DACF3}" type="datetimeFigureOut">
              <a:rPr lang="en-US" smtClean="0"/>
              <a:t>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1914441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B5F85A47-C74C-4576-B013-64602A9DACF3}" type="datetimeFigureOut">
              <a:rPr lang="en-US" smtClean="0"/>
              <a:t>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1085120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5F85A47-C74C-4576-B013-64602A9DACF3}"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3546199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5F85A47-C74C-4576-B013-64602A9DACF3}"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4156593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B5F85A47-C74C-4576-B013-64602A9DACF3}" type="datetimeFigureOut">
              <a:rPr lang="en-US" smtClean="0"/>
              <a:t>1/26/2022</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4E732D3E-D732-4319-9854-5F8BDA256D6B}" type="slidenum">
              <a:rPr lang="en-US" smtClean="0"/>
              <a:t>‹#›</a:t>
            </a:fld>
            <a:endParaRPr lang="en-US"/>
          </a:p>
        </p:txBody>
      </p:sp>
    </p:spTree>
    <p:extLst>
      <p:ext uri="{BB962C8B-B14F-4D97-AF65-F5344CB8AC3E}">
        <p14:creationId xmlns:p14="http://schemas.microsoft.com/office/powerpoint/2010/main" val="399424124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R0Hsnx0l1q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m_EAxomGhNY"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609600"/>
            <a:ext cx="6705600" cy="1470025"/>
          </a:xfrm>
        </p:spPr>
        <p:txBody>
          <a:bodyPr>
            <a:scene3d>
              <a:camera prst="orthographicFront"/>
              <a:lightRig rig="threePt" dir="t"/>
            </a:scene3d>
            <a:sp3d extrusionH="57150">
              <a:bevelT w="38100" h="38100" prst="angle"/>
            </a:sp3d>
          </a:bodyPr>
          <a:lstStyle/>
          <a:p>
            <a:r>
              <a:rPr lang="en-US" sz="8000" b="1" dirty="0">
                <a:solidFill>
                  <a:schemeClr val="bg2">
                    <a:lumMod val="25000"/>
                  </a:schemeClr>
                </a:solidFill>
              </a:rPr>
              <a:t>EXHIBITIONS</a:t>
            </a:r>
          </a:p>
        </p:txBody>
      </p:sp>
      <p:sp>
        <p:nvSpPr>
          <p:cNvPr id="3" name="Subtitle 2"/>
          <p:cNvSpPr>
            <a:spLocks noGrp="1"/>
          </p:cNvSpPr>
          <p:nvPr>
            <p:ph type="subTitle" idx="1"/>
          </p:nvPr>
        </p:nvSpPr>
        <p:spPr>
          <a:xfrm>
            <a:off x="990600" y="2209800"/>
            <a:ext cx="7315200" cy="861420"/>
          </a:xfrm>
        </p:spPr>
        <p:txBody>
          <a:bodyPr>
            <a:noAutofit/>
          </a:bodyPr>
          <a:lstStyle/>
          <a:p>
            <a:pPr algn="ctr"/>
            <a:r>
              <a:rPr lang="en-US" sz="4400" dirty="0"/>
              <a:t>ANNOTATED BIBLIOGRAPHY INFORMATION</a:t>
            </a:r>
          </a:p>
          <a:p>
            <a:pPr algn="ctr"/>
            <a:endParaRPr lang="en-US" sz="4400" dirty="0"/>
          </a:p>
          <a:p>
            <a:pPr algn="ctr"/>
            <a:r>
              <a:rPr lang="en-US" sz="4400" dirty="0"/>
              <a:t>2022</a:t>
            </a:r>
          </a:p>
          <a:p>
            <a:pPr algn="ctr"/>
            <a:endParaRPr lang="en-US" sz="4400" dirty="0"/>
          </a:p>
        </p:txBody>
      </p:sp>
    </p:spTree>
    <p:extLst>
      <p:ext uri="{BB962C8B-B14F-4D97-AF65-F5344CB8AC3E}">
        <p14:creationId xmlns:p14="http://schemas.microsoft.com/office/powerpoint/2010/main" val="3554892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Reflection</a:t>
            </a:r>
          </a:p>
        </p:txBody>
      </p:sp>
      <p:sp>
        <p:nvSpPr>
          <p:cNvPr id="3" name="Content Placeholder 2"/>
          <p:cNvSpPr>
            <a:spLocks noGrp="1"/>
          </p:cNvSpPr>
          <p:nvPr>
            <p:ph idx="1"/>
          </p:nvPr>
        </p:nvSpPr>
        <p:spPr>
          <a:xfrm>
            <a:off x="304800" y="2133600"/>
            <a:ext cx="8610600" cy="5029200"/>
          </a:xfrm>
        </p:spPr>
        <p:txBody>
          <a:bodyPr>
            <a:normAutofit fontScale="62500" lnSpcReduction="20000"/>
          </a:bodyPr>
          <a:lstStyle/>
          <a:p>
            <a:pPr lvl="0"/>
            <a:r>
              <a:rPr lang="en-US" sz="4000" b="1" dirty="0"/>
              <a:t>Reflect</a:t>
            </a:r>
            <a:r>
              <a:rPr lang="en-US" sz="4000" dirty="0"/>
              <a:t>: Once you've summarized and assessed a source, you need to ask how it fits into your research. Was this source helpful to you? How does it help you shape your argument? How can you use this source in your research project? Has it changed how you think about your topic?</a:t>
            </a:r>
          </a:p>
          <a:p>
            <a:pPr marL="0" lvl="0" indent="0">
              <a:buNone/>
            </a:pPr>
            <a:endParaRPr lang="en-US" sz="4000" dirty="0"/>
          </a:p>
          <a:p>
            <a:pPr marL="0" lvl="0" indent="0">
              <a:buNone/>
            </a:pPr>
            <a:r>
              <a:rPr lang="en-US" sz="4600" b="1" dirty="0">
                <a:solidFill>
                  <a:srgbClr val="FF0000"/>
                </a:solidFill>
              </a:rPr>
              <a:t>Sentence Starters: </a:t>
            </a:r>
          </a:p>
          <a:p>
            <a:pPr marL="514350" lvl="0" indent="-514350">
              <a:buFont typeface="+mj-lt"/>
              <a:buAutoNum type="arabicPeriod"/>
            </a:pPr>
            <a:r>
              <a:rPr lang="en-US" sz="4000" dirty="0"/>
              <a:t>This article supports my ideas because…..</a:t>
            </a:r>
          </a:p>
          <a:p>
            <a:pPr marL="514350" lvl="0" indent="-514350">
              <a:buFont typeface="+mj-lt"/>
              <a:buAutoNum type="arabicPeriod"/>
            </a:pPr>
            <a:r>
              <a:rPr lang="en-US" sz="4000" dirty="0"/>
              <a:t>This article was helpful to me because….</a:t>
            </a:r>
          </a:p>
          <a:p>
            <a:pPr marL="514350" lvl="0" indent="-514350">
              <a:buFont typeface="+mj-lt"/>
              <a:buAutoNum type="arabicPeriod"/>
            </a:pPr>
            <a:r>
              <a:rPr lang="en-US" sz="4000" dirty="0"/>
              <a:t>This article added to my knowledge about this topic because….</a:t>
            </a:r>
          </a:p>
          <a:p>
            <a:endParaRPr lang="en-US" dirty="0"/>
          </a:p>
        </p:txBody>
      </p:sp>
    </p:spTree>
    <p:extLst>
      <p:ext uri="{BB962C8B-B14F-4D97-AF65-F5344CB8AC3E}">
        <p14:creationId xmlns:p14="http://schemas.microsoft.com/office/powerpoint/2010/main" val="2354863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an Annotated Bibliography?</a:t>
            </a:r>
          </a:p>
        </p:txBody>
      </p:sp>
      <p:sp>
        <p:nvSpPr>
          <p:cNvPr id="3" name="Content Placeholder 2"/>
          <p:cNvSpPr>
            <a:spLocks noGrp="1"/>
          </p:cNvSpPr>
          <p:nvPr>
            <p:ph idx="1"/>
          </p:nvPr>
        </p:nvSpPr>
        <p:spPr>
          <a:xfrm>
            <a:off x="609600" y="2590800"/>
            <a:ext cx="8229600" cy="3611563"/>
          </a:xfrm>
        </p:spPr>
        <p:txBody>
          <a:bodyPr>
            <a:normAutofit/>
          </a:bodyPr>
          <a:lstStyle/>
          <a:p>
            <a:pPr marL="0" indent="0">
              <a:buNone/>
            </a:pPr>
            <a:r>
              <a:rPr lang="en-US" sz="2800" dirty="0"/>
              <a:t>“An </a:t>
            </a:r>
            <a:r>
              <a:rPr lang="en-US" sz="2800" b="1" dirty="0"/>
              <a:t>annotated bibliography</a:t>
            </a:r>
            <a:r>
              <a:rPr lang="en-US" sz="2800" dirty="0"/>
              <a:t> is a list of citations to books, articles, and documents. Each citation is followed by a brief descriptive and evaluative paragraph, the </a:t>
            </a:r>
            <a:r>
              <a:rPr lang="en-US" sz="2800" b="1" dirty="0"/>
              <a:t>annotation</a:t>
            </a:r>
            <a:r>
              <a:rPr lang="en-US" sz="2800" dirty="0"/>
              <a:t>. The purpose of the </a:t>
            </a:r>
            <a:r>
              <a:rPr lang="en-US" sz="2800" b="1" dirty="0"/>
              <a:t>annotation</a:t>
            </a:r>
            <a:r>
              <a:rPr lang="en-US" sz="2800" dirty="0"/>
              <a:t> is to inform the reader of the relevance, accuracy, and quality of the sources cited” (guides.library.cornell.edu).</a:t>
            </a:r>
          </a:p>
        </p:txBody>
      </p:sp>
    </p:spTree>
    <p:extLst>
      <p:ext uri="{BB962C8B-B14F-4D97-AF65-F5344CB8AC3E}">
        <p14:creationId xmlns:p14="http://schemas.microsoft.com/office/powerpoint/2010/main" val="362423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Annotated Bibliography Video  </a:t>
            </a:r>
            <a:r>
              <a:rPr lang="en-US" sz="2000" dirty="0"/>
              <a:t>(double click to access)</a:t>
            </a:r>
          </a:p>
        </p:txBody>
      </p:sp>
      <p:pic>
        <p:nvPicPr>
          <p:cNvPr id="4" name="R0Hsnx0l1q4"/>
          <p:cNvPicPr>
            <a:picLocks noGrp="1" noRot="1" noChangeAspect="1"/>
          </p:cNvPicPr>
          <p:nvPr>
            <p:ph idx="1"/>
            <a:videoFile r:link="rId1"/>
          </p:nvPr>
        </p:nvPicPr>
        <p:blipFill>
          <a:blip r:embed="rId3"/>
          <a:stretch>
            <a:fillRect/>
          </a:stretch>
        </p:blipFill>
        <p:spPr>
          <a:xfrm>
            <a:off x="1828800" y="2971800"/>
            <a:ext cx="5580063" cy="3138488"/>
          </a:xfrm>
          <a:prstGeom prst="rect">
            <a:avLst/>
          </a:prstGeom>
        </p:spPr>
      </p:pic>
    </p:spTree>
    <p:extLst>
      <p:ext uri="{BB962C8B-B14F-4D97-AF65-F5344CB8AC3E}">
        <p14:creationId xmlns:p14="http://schemas.microsoft.com/office/powerpoint/2010/main" val="516737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6527" y="865188"/>
            <a:ext cx="8229600" cy="487362"/>
          </a:xfrm>
        </p:spPr>
        <p:txBody>
          <a:bodyPr>
            <a:normAutofit fontScale="90000"/>
          </a:bodyPr>
          <a:lstStyle/>
          <a:p>
            <a:r>
              <a:rPr lang="en-US" dirty="0"/>
              <a:t>Sample Citation - Book</a:t>
            </a:r>
          </a:p>
        </p:txBody>
      </p:sp>
      <p:sp>
        <p:nvSpPr>
          <p:cNvPr id="6" name="Content Placeholder 5"/>
          <p:cNvSpPr>
            <a:spLocks noGrp="1"/>
          </p:cNvSpPr>
          <p:nvPr>
            <p:ph idx="1"/>
          </p:nvPr>
        </p:nvSpPr>
        <p:spPr>
          <a:xfrm>
            <a:off x="83126" y="2133600"/>
            <a:ext cx="9213273" cy="5539582"/>
          </a:xfrm>
        </p:spPr>
        <p:txBody>
          <a:bodyPr>
            <a:normAutofit/>
          </a:bodyPr>
          <a:lstStyle/>
          <a:p>
            <a:pPr marL="0" indent="0">
              <a:lnSpc>
                <a:spcPct val="200000"/>
              </a:lnSpc>
              <a:buNone/>
            </a:pPr>
            <a:r>
              <a:rPr lang="en-US" sz="2000" b="1" dirty="0"/>
              <a:t>Holland, Suzanne. </a:t>
            </a:r>
            <a:r>
              <a:rPr lang="en-US" sz="2000" b="1" i="1" dirty="0"/>
              <a:t>The Human Embryonic Stem 	Cell Debate: Science, 	Ethics, and Public 	Policy</a:t>
            </a:r>
            <a:r>
              <a:rPr lang="en-US" sz="2000" b="1" dirty="0"/>
              <a:t>. Boston: MIT Press, 2001. Print.</a:t>
            </a:r>
          </a:p>
          <a:p>
            <a:pPr marL="0" indent="0">
              <a:lnSpc>
                <a:spcPct val="200000"/>
              </a:lnSpc>
              <a:buNone/>
            </a:pPr>
            <a:endParaRPr lang="en-US" b="1" dirty="0"/>
          </a:p>
          <a:p>
            <a:r>
              <a:rPr lang="en-US" sz="3200" b="1" dirty="0">
                <a:solidFill>
                  <a:srgbClr val="FF0000"/>
                </a:solidFill>
              </a:rPr>
              <a:t>MLA format</a:t>
            </a:r>
          </a:p>
          <a:p>
            <a:r>
              <a:rPr lang="en-US" sz="3200" b="1" dirty="0">
                <a:solidFill>
                  <a:srgbClr val="FF0000"/>
                </a:solidFill>
              </a:rPr>
              <a:t>Double-spaced</a:t>
            </a:r>
          </a:p>
          <a:p>
            <a:r>
              <a:rPr lang="en-US" sz="3200" b="1" dirty="0">
                <a:solidFill>
                  <a:srgbClr val="FF0000"/>
                </a:solidFill>
              </a:rPr>
              <a:t>Titles are italicized</a:t>
            </a:r>
          </a:p>
          <a:p>
            <a:endParaRPr lang="en-US" dirty="0">
              <a:solidFill>
                <a:srgbClr val="FF0000"/>
              </a:solidFill>
            </a:endParaRPr>
          </a:p>
        </p:txBody>
      </p:sp>
      <p:sp>
        <p:nvSpPr>
          <p:cNvPr id="5" name="Content Placeholder 2"/>
          <p:cNvSpPr txBox="1">
            <a:spLocks/>
          </p:cNvSpPr>
          <p:nvPr/>
        </p:nvSpPr>
        <p:spPr>
          <a:xfrm>
            <a:off x="609600" y="1752600"/>
            <a:ext cx="8229600" cy="160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78197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999895"/>
            <a:ext cx="8229600" cy="487362"/>
          </a:xfrm>
        </p:spPr>
        <p:txBody>
          <a:bodyPr>
            <a:normAutofit fontScale="90000"/>
          </a:bodyPr>
          <a:lstStyle/>
          <a:p>
            <a:r>
              <a:rPr lang="en-US" dirty="0"/>
              <a:t>Sample Citation: Web Articles</a:t>
            </a:r>
          </a:p>
        </p:txBody>
      </p:sp>
      <p:sp>
        <p:nvSpPr>
          <p:cNvPr id="3" name="Content Placeholder 2"/>
          <p:cNvSpPr>
            <a:spLocks noGrp="1"/>
          </p:cNvSpPr>
          <p:nvPr>
            <p:ph idx="1"/>
          </p:nvPr>
        </p:nvSpPr>
        <p:spPr>
          <a:xfrm>
            <a:off x="228600" y="4572000"/>
            <a:ext cx="8686800" cy="2097126"/>
          </a:xfrm>
        </p:spPr>
        <p:txBody>
          <a:bodyPr>
            <a:normAutofit/>
          </a:bodyPr>
          <a:lstStyle/>
          <a:p>
            <a:pPr marL="0" indent="0" algn="just">
              <a:buNone/>
            </a:pPr>
            <a:endParaRPr lang="en-US" dirty="0">
              <a:solidFill>
                <a:srgbClr val="C00000"/>
              </a:solidFill>
            </a:endParaRPr>
          </a:p>
          <a:p>
            <a:pPr marL="0" indent="0">
              <a:buNone/>
            </a:pPr>
            <a:endParaRPr lang="en-US" dirty="0">
              <a:solidFill>
                <a:srgbClr val="C00000"/>
              </a:solidFill>
            </a:endParaRPr>
          </a:p>
          <a:p>
            <a:pPr marL="0" indent="0">
              <a:buNone/>
            </a:pPr>
            <a:endParaRPr lang="en-US" dirty="0"/>
          </a:p>
        </p:txBody>
      </p:sp>
      <p:sp>
        <p:nvSpPr>
          <p:cNvPr id="5" name="Content Placeholder 2"/>
          <p:cNvSpPr txBox="1">
            <a:spLocks/>
          </p:cNvSpPr>
          <p:nvPr/>
        </p:nvSpPr>
        <p:spPr>
          <a:xfrm>
            <a:off x="609600" y="1752600"/>
            <a:ext cx="8229600" cy="160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2" name="TextBox 1"/>
          <p:cNvSpPr txBox="1"/>
          <p:nvPr/>
        </p:nvSpPr>
        <p:spPr>
          <a:xfrm>
            <a:off x="290945" y="2133600"/>
            <a:ext cx="8686800" cy="1754326"/>
          </a:xfrm>
          <a:prstGeom prst="rect">
            <a:avLst/>
          </a:prstGeom>
          <a:noFill/>
        </p:spPr>
        <p:txBody>
          <a:bodyPr wrap="square" rtlCol="0">
            <a:spAutoFit/>
          </a:bodyPr>
          <a:lstStyle/>
          <a:p>
            <a:pPr>
              <a:lnSpc>
                <a:spcPct val="200000"/>
              </a:lnSpc>
            </a:pPr>
            <a:r>
              <a:rPr lang="en-US" b="1" dirty="0"/>
              <a:t>Editor, author, or compiler name (if available). “Article Name.” </a:t>
            </a:r>
            <a:r>
              <a:rPr lang="en-US" b="1" i="1" dirty="0"/>
              <a:t>Name of Site</a:t>
            </a:r>
            <a:r>
              <a:rPr lang="en-US" b="1" dirty="0"/>
              <a:t>. 	Date of last update. Medium of publication. Date of access.</a:t>
            </a:r>
          </a:p>
          <a:p>
            <a:pPr>
              <a:lnSpc>
                <a:spcPct val="200000"/>
              </a:lnSpc>
            </a:pPr>
            <a:endParaRPr lang="en-US" dirty="0"/>
          </a:p>
        </p:txBody>
      </p:sp>
      <p:sp>
        <p:nvSpPr>
          <p:cNvPr id="6" name="TextBox 5"/>
          <p:cNvSpPr txBox="1"/>
          <p:nvPr/>
        </p:nvSpPr>
        <p:spPr>
          <a:xfrm>
            <a:off x="256309" y="3554399"/>
            <a:ext cx="8686800" cy="1754326"/>
          </a:xfrm>
          <a:prstGeom prst="rect">
            <a:avLst/>
          </a:prstGeom>
          <a:noFill/>
        </p:spPr>
        <p:txBody>
          <a:bodyPr wrap="square" rtlCol="0">
            <a:spAutoFit/>
          </a:bodyPr>
          <a:lstStyle/>
          <a:p>
            <a:pPr>
              <a:lnSpc>
                <a:spcPct val="200000"/>
              </a:lnSpc>
            </a:pPr>
            <a:r>
              <a:rPr lang="en-US" b="1" dirty="0"/>
              <a:t>Waite, Linda J. "Nonfamily Living and the Erosion of Traditional Family 	Orientations Among Young Adults." </a:t>
            </a:r>
            <a:r>
              <a:rPr lang="en-US" b="1" i="1" dirty="0"/>
              <a:t>American Sociological Review. </a:t>
            </a:r>
            <a:r>
              <a:rPr lang="en-US" b="1" dirty="0"/>
              <a:t>02 	Mar 2011. Web. 06 Feb 2018.</a:t>
            </a:r>
            <a:endParaRPr lang="en-US" dirty="0"/>
          </a:p>
        </p:txBody>
      </p:sp>
      <p:sp>
        <p:nvSpPr>
          <p:cNvPr id="7" name="TextBox 6"/>
          <p:cNvSpPr txBox="1"/>
          <p:nvPr/>
        </p:nvSpPr>
        <p:spPr>
          <a:xfrm>
            <a:off x="325581" y="5548072"/>
            <a:ext cx="8686800" cy="1200329"/>
          </a:xfrm>
          <a:prstGeom prst="rect">
            <a:avLst/>
          </a:prstGeom>
          <a:noFill/>
        </p:spPr>
        <p:txBody>
          <a:bodyPr wrap="square" rtlCol="0">
            <a:spAutoFit/>
          </a:bodyPr>
          <a:lstStyle/>
          <a:p>
            <a:r>
              <a:rPr lang="en-US" b="1" dirty="0"/>
              <a:t>Remember, MLA Rules state that you insert all of the information in the Works Cited entry IF IT’S AVAILIBLE. If it’s not, do not include it. </a:t>
            </a:r>
            <a:r>
              <a:rPr lang="en-US" b="1" dirty="0">
                <a:solidFill>
                  <a:srgbClr val="C00000"/>
                </a:solidFill>
              </a:rPr>
              <a:t>For example, if there is not a “last updated” date listed on the site, you do not have to include it in your entry. Plug in anything that’s available.</a:t>
            </a:r>
            <a:endParaRPr lang="en-US" dirty="0">
              <a:solidFill>
                <a:srgbClr val="C00000"/>
              </a:solidFill>
            </a:endParaRPr>
          </a:p>
        </p:txBody>
      </p:sp>
      <p:sp>
        <p:nvSpPr>
          <p:cNvPr id="8" name="TextBox 7"/>
          <p:cNvSpPr txBox="1"/>
          <p:nvPr/>
        </p:nvSpPr>
        <p:spPr>
          <a:xfrm>
            <a:off x="290945" y="3237467"/>
            <a:ext cx="2376055" cy="380676"/>
          </a:xfrm>
          <a:prstGeom prst="rect">
            <a:avLst/>
          </a:prstGeom>
          <a:noFill/>
        </p:spPr>
        <p:txBody>
          <a:bodyPr wrap="square" rtlCol="0">
            <a:spAutoFit/>
          </a:bodyPr>
          <a:lstStyle/>
          <a:p>
            <a:r>
              <a:rPr lang="en-US" dirty="0"/>
              <a:t>Example: </a:t>
            </a:r>
          </a:p>
        </p:txBody>
      </p:sp>
    </p:spTree>
    <p:extLst>
      <p:ext uri="{BB962C8B-B14F-4D97-AF65-F5344CB8AC3E}">
        <p14:creationId xmlns:p14="http://schemas.microsoft.com/office/powerpoint/2010/main" val="180385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6343672" cy="990600"/>
          </a:xfrm>
        </p:spPr>
        <p:txBody>
          <a:bodyPr/>
          <a:lstStyle/>
          <a:p>
            <a:r>
              <a:rPr lang="en-US" dirty="0"/>
              <a:t>Credible Sources Video              </a:t>
            </a:r>
            <a:r>
              <a:rPr lang="en-US" sz="1800" dirty="0"/>
              <a:t>(double click to access)</a:t>
            </a:r>
          </a:p>
        </p:txBody>
      </p:sp>
      <p:pic>
        <p:nvPicPr>
          <p:cNvPr id="6" name="m_EAxomGhNY"/>
          <p:cNvPicPr>
            <a:picLocks noGrp="1" noRot="1" noChangeAspect="1"/>
          </p:cNvPicPr>
          <p:nvPr>
            <p:ph idx="1"/>
            <a:videoFile r:link="rId1"/>
          </p:nvPr>
        </p:nvPicPr>
        <p:blipFill>
          <a:blip r:embed="rId3"/>
          <a:stretch>
            <a:fillRect/>
          </a:stretch>
        </p:blipFill>
        <p:spPr>
          <a:xfrm>
            <a:off x="1752600" y="2819400"/>
            <a:ext cx="6096000" cy="3429000"/>
          </a:xfrm>
          <a:prstGeom prst="rect">
            <a:avLst/>
          </a:prstGeom>
        </p:spPr>
      </p:pic>
    </p:spTree>
    <p:extLst>
      <p:ext uri="{BB962C8B-B14F-4D97-AF65-F5344CB8AC3E}">
        <p14:creationId xmlns:p14="http://schemas.microsoft.com/office/powerpoint/2010/main" val="2375801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Annotation Section</a:t>
            </a:r>
          </a:p>
        </p:txBody>
      </p:sp>
      <p:sp>
        <p:nvSpPr>
          <p:cNvPr id="3" name="Content Placeholder 2"/>
          <p:cNvSpPr>
            <a:spLocks noGrp="1"/>
          </p:cNvSpPr>
          <p:nvPr>
            <p:ph idx="1"/>
          </p:nvPr>
        </p:nvSpPr>
        <p:spPr>
          <a:xfrm>
            <a:off x="533400" y="2133600"/>
            <a:ext cx="8229600" cy="1600200"/>
          </a:xfrm>
        </p:spPr>
        <p:txBody>
          <a:bodyPr>
            <a:noAutofit/>
          </a:bodyPr>
          <a:lstStyle/>
          <a:p>
            <a:pPr marL="0" indent="0">
              <a:buNone/>
            </a:pPr>
            <a:r>
              <a:rPr lang="en-US" sz="2800" dirty="0"/>
              <a:t>Our annotated bibliographies for Exhibitions will each include ONE paragraph which includes the following 3 elements:</a:t>
            </a:r>
          </a:p>
          <a:p>
            <a:pPr marL="0" indent="0">
              <a:buNone/>
            </a:pPr>
            <a:endParaRPr lang="en-US" sz="2800" dirty="0">
              <a:solidFill>
                <a:srgbClr val="C00000"/>
              </a:solidFill>
            </a:endParaRPr>
          </a:p>
        </p:txBody>
      </p:sp>
      <p:sp>
        <p:nvSpPr>
          <p:cNvPr id="4" name="TextBox 3"/>
          <p:cNvSpPr txBox="1"/>
          <p:nvPr/>
        </p:nvSpPr>
        <p:spPr>
          <a:xfrm>
            <a:off x="568036" y="3048000"/>
            <a:ext cx="7772400" cy="4278094"/>
          </a:xfrm>
          <a:prstGeom prst="rect">
            <a:avLst/>
          </a:prstGeom>
          <a:noFill/>
        </p:spPr>
        <p:txBody>
          <a:bodyPr wrap="square" rtlCol="0">
            <a:spAutoFit/>
          </a:bodyPr>
          <a:lstStyle/>
          <a:p>
            <a:pPr>
              <a:lnSpc>
                <a:spcPct val="200000"/>
              </a:lnSpc>
            </a:pPr>
            <a:r>
              <a:rPr lang="en-US" sz="4000" b="1" dirty="0">
                <a:solidFill>
                  <a:srgbClr val="C00000"/>
                </a:solidFill>
              </a:rPr>
              <a:t>1. Summary</a:t>
            </a:r>
          </a:p>
          <a:p>
            <a:pPr>
              <a:lnSpc>
                <a:spcPct val="200000"/>
              </a:lnSpc>
            </a:pPr>
            <a:r>
              <a:rPr lang="en-US" sz="4000" b="1" dirty="0">
                <a:solidFill>
                  <a:srgbClr val="C00000"/>
                </a:solidFill>
              </a:rPr>
              <a:t>2. Assessment</a:t>
            </a:r>
          </a:p>
          <a:p>
            <a:pPr>
              <a:lnSpc>
                <a:spcPct val="200000"/>
              </a:lnSpc>
            </a:pPr>
            <a:r>
              <a:rPr lang="en-US" sz="4000" b="1" dirty="0">
                <a:solidFill>
                  <a:srgbClr val="C00000"/>
                </a:solidFill>
              </a:rPr>
              <a:t>3. Reflection</a:t>
            </a:r>
          </a:p>
          <a:p>
            <a:endParaRPr lang="en-US" sz="3200" dirty="0"/>
          </a:p>
        </p:txBody>
      </p:sp>
    </p:spTree>
    <p:extLst>
      <p:ext uri="{BB962C8B-B14F-4D97-AF65-F5344CB8AC3E}">
        <p14:creationId xmlns:p14="http://schemas.microsoft.com/office/powerpoint/2010/main" val="87131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Summary</a:t>
            </a:r>
          </a:p>
        </p:txBody>
      </p:sp>
      <p:sp>
        <p:nvSpPr>
          <p:cNvPr id="3" name="Content Placeholder 2"/>
          <p:cNvSpPr>
            <a:spLocks noGrp="1"/>
          </p:cNvSpPr>
          <p:nvPr>
            <p:ph idx="1"/>
          </p:nvPr>
        </p:nvSpPr>
        <p:spPr>
          <a:xfrm>
            <a:off x="457200" y="2209800"/>
            <a:ext cx="8305800" cy="5105400"/>
          </a:xfrm>
        </p:spPr>
        <p:txBody>
          <a:bodyPr>
            <a:normAutofit lnSpcReduction="10000"/>
          </a:bodyPr>
          <a:lstStyle/>
          <a:p>
            <a:pPr lvl="0"/>
            <a:r>
              <a:rPr lang="en-US" sz="2400" b="1" dirty="0"/>
              <a:t>Summarize: Some annotations merely summarize the source. What are the main arguments? What is the point of this book or article? What topics are covered? If someone asked what this article/book is about, what would you say? The length of your annotations will determine  how detailed your summary is.  </a:t>
            </a:r>
            <a:endParaRPr lang="en-US" dirty="0"/>
          </a:p>
          <a:p>
            <a:pPr marL="0" lvl="0" indent="0">
              <a:buNone/>
            </a:pPr>
            <a:r>
              <a:rPr lang="en-US" sz="4100" b="1" dirty="0">
                <a:solidFill>
                  <a:srgbClr val="FF0000"/>
                </a:solidFill>
              </a:rPr>
              <a:t>Sentence starters: </a:t>
            </a:r>
          </a:p>
          <a:p>
            <a:pPr marL="514350" lvl="0" indent="-514350">
              <a:buFont typeface="+mj-lt"/>
              <a:buAutoNum type="arabicPeriod"/>
            </a:pPr>
            <a:r>
              <a:rPr lang="en-US" dirty="0"/>
              <a:t>The main idea of this article is…….</a:t>
            </a:r>
          </a:p>
          <a:p>
            <a:pPr marL="514350" lvl="0" indent="-514350">
              <a:buFont typeface="+mj-lt"/>
              <a:buAutoNum type="arabicPeriod"/>
            </a:pPr>
            <a:r>
              <a:rPr lang="en-US" dirty="0"/>
              <a:t>The topics covered in this article are…….</a:t>
            </a:r>
          </a:p>
          <a:p>
            <a:pPr marL="514350" lvl="0" indent="-514350">
              <a:buFont typeface="+mj-lt"/>
              <a:buAutoNum type="arabicPeriod"/>
            </a:pPr>
            <a:r>
              <a:rPr lang="en-US" dirty="0"/>
              <a:t>The author’s point of view in this article is……</a:t>
            </a:r>
          </a:p>
          <a:p>
            <a:pPr marL="0" indent="0">
              <a:buNone/>
            </a:pPr>
            <a:br>
              <a:rPr lang="en-US" dirty="0"/>
            </a:br>
            <a:endParaRPr lang="en-US" dirty="0"/>
          </a:p>
        </p:txBody>
      </p:sp>
    </p:spTree>
    <p:extLst>
      <p:ext uri="{BB962C8B-B14F-4D97-AF65-F5344CB8AC3E}">
        <p14:creationId xmlns:p14="http://schemas.microsoft.com/office/powerpoint/2010/main" val="4162097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Assessment</a:t>
            </a:r>
          </a:p>
        </p:txBody>
      </p:sp>
      <p:sp>
        <p:nvSpPr>
          <p:cNvPr id="3" name="Content Placeholder 2"/>
          <p:cNvSpPr>
            <a:spLocks noGrp="1"/>
          </p:cNvSpPr>
          <p:nvPr>
            <p:ph idx="1"/>
          </p:nvPr>
        </p:nvSpPr>
        <p:spPr>
          <a:xfrm>
            <a:off x="304800" y="2286000"/>
            <a:ext cx="8679873" cy="5486400"/>
          </a:xfrm>
        </p:spPr>
        <p:txBody>
          <a:bodyPr>
            <a:normAutofit fontScale="55000" lnSpcReduction="20000"/>
          </a:bodyPr>
          <a:lstStyle/>
          <a:p>
            <a:pPr lvl="0"/>
            <a:r>
              <a:rPr lang="en-US" sz="5100" dirty="0"/>
              <a:t>Assess: After summarizing a source, it may be helpful to evaluate it. Is it a useful source? How does it compare with other sources in your bibliography? Is it credible? Is the information reliable? Is this source biased or objective? What is the goal of this source?</a:t>
            </a:r>
          </a:p>
          <a:p>
            <a:pPr marL="0" lvl="0" indent="0">
              <a:buNone/>
            </a:pPr>
            <a:endParaRPr lang="en-US" sz="3100" dirty="0"/>
          </a:p>
          <a:p>
            <a:pPr marL="0" indent="0">
              <a:buNone/>
            </a:pPr>
            <a:r>
              <a:rPr lang="en-US" sz="5200" b="1" dirty="0">
                <a:solidFill>
                  <a:srgbClr val="FF0000"/>
                </a:solidFill>
              </a:rPr>
              <a:t>Sentence Starters: </a:t>
            </a:r>
          </a:p>
          <a:p>
            <a:pPr marL="514350" lvl="0" indent="-514350">
              <a:buFont typeface="+mj-lt"/>
              <a:buAutoNum type="arabicPeriod"/>
            </a:pPr>
            <a:r>
              <a:rPr lang="en-US" sz="4000" dirty="0"/>
              <a:t>The author of this piece is/is not credible because……</a:t>
            </a:r>
          </a:p>
          <a:p>
            <a:pPr marL="514350" lvl="0" indent="-514350">
              <a:buFont typeface="+mj-lt"/>
              <a:buAutoNum type="arabicPeriod"/>
            </a:pPr>
            <a:r>
              <a:rPr lang="en-US" sz="4000" dirty="0"/>
              <a:t>The author knows a lot about this topic because….</a:t>
            </a:r>
          </a:p>
          <a:p>
            <a:pPr marL="514350" lvl="0" indent="-514350">
              <a:buFont typeface="+mj-lt"/>
              <a:buAutoNum type="arabicPeriod"/>
            </a:pPr>
            <a:r>
              <a:rPr lang="en-US" sz="4000" dirty="0"/>
              <a:t>From this piece, the author wants you to………….</a:t>
            </a:r>
          </a:p>
          <a:p>
            <a:pPr marL="0" indent="0">
              <a:buNone/>
            </a:pPr>
            <a:r>
              <a:rPr lang="en-US" dirty="0"/>
              <a:t> </a:t>
            </a:r>
          </a:p>
          <a:p>
            <a:endParaRPr lang="en-US" dirty="0"/>
          </a:p>
        </p:txBody>
      </p:sp>
    </p:spTree>
    <p:extLst>
      <p:ext uri="{BB962C8B-B14F-4D97-AF65-F5344CB8AC3E}">
        <p14:creationId xmlns:p14="http://schemas.microsoft.com/office/powerpoint/2010/main" val="5637028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3335</TotalTime>
  <Words>587</Words>
  <Application>Microsoft Office PowerPoint</Application>
  <PresentationFormat>On-screen Show (4:3)</PresentationFormat>
  <Paragraphs>49</Paragraphs>
  <Slides>10</Slides>
  <Notes>1</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Ion Boardroom</vt:lpstr>
      <vt:lpstr>EXHIBITIONS</vt:lpstr>
      <vt:lpstr>What is an Annotated Bibliography?</vt:lpstr>
      <vt:lpstr>Annotated Bibliography Video  (double click to access)</vt:lpstr>
      <vt:lpstr>Sample Citation - Book</vt:lpstr>
      <vt:lpstr>Sample Citation: Web Articles</vt:lpstr>
      <vt:lpstr>Credible Sources Video              (double click to access)</vt:lpstr>
      <vt:lpstr>Annotation Section</vt:lpstr>
      <vt:lpstr>1: Summary</vt:lpstr>
      <vt:lpstr>2: Assessment</vt:lpstr>
      <vt:lpstr>3: Reflection</vt:lpstr>
    </vt:vector>
  </TitlesOfParts>
  <Company>Aspire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Bibliography</dc:title>
  <dc:creator>Jaime Hernandez</dc:creator>
  <cp:lastModifiedBy>Purdy, Robin</cp:lastModifiedBy>
  <cp:revision>39</cp:revision>
  <dcterms:created xsi:type="dcterms:W3CDTF">2017-03-09T18:19:38Z</dcterms:created>
  <dcterms:modified xsi:type="dcterms:W3CDTF">2022-01-26T17:17:52Z</dcterms:modified>
</cp:coreProperties>
</file>